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66" r:id="rId4"/>
    <p:sldId id="264" r:id="rId5"/>
    <p:sldId id="267" r:id="rId6"/>
    <p:sldId id="268" r:id="rId7"/>
    <p:sldId id="261" r:id="rId8"/>
    <p:sldId id="273" r:id="rId9"/>
    <p:sldId id="262" r:id="rId10"/>
    <p:sldId id="270" r:id="rId11"/>
    <p:sldId id="272" r:id="rId12"/>
    <p:sldId id="263" r:id="rId13"/>
    <p:sldId id="265" r:id="rId14"/>
    <p:sldId id="271" r:id="rId15"/>
    <p:sldId id="269" r:id="rId16"/>
  </p:sldIdLst>
  <p:sldSz cx="9144000" cy="5143500" type="screen16x9"/>
  <p:notesSz cx="6858000" cy="9144000"/>
  <p:embeddedFontLst>
    <p:embeddedFont>
      <p:font typeface="Cambria" panose="02040503050406030204" pitchFamily="18" charset="0"/>
      <p:regular r:id="rId18"/>
      <p:bold r:id="rId19"/>
      <p:italic r:id="rId20"/>
      <p:boldItalic r:id="rId21"/>
    </p:embeddedFont>
    <p:embeddedFont>
      <p:font typeface="Source Sans Pro" panose="020B0604020202020204" charset="0"/>
      <p:regular r:id="rId22"/>
      <p:bold r:id="rId23"/>
      <p:italic r:id="rId24"/>
      <p:boldItalic r:id="rId25"/>
    </p:embeddedFont>
    <p:embeddedFont>
      <p:font typeface="Georgia" panose="02040502050405020303" pitchFamily="18" charset="0"/>
      <p:regular r:id="rId26"/>
      <p:bold r:id="rId27"/>
      <p:italic r:id="rId28"/>
      <p:boldItalic r:id="rId29"/>
    </p:embeddedFont>
    <p:embeddedFont>
      <p:font typeface="Raleway"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20DBB8C2-198C-41C1-A856-AFAAAF19CD7B}">
  <a:tblStyle styleId="{20DBB8C2-198C-41C1-A856-AFAAAF19CD7B}"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77E5AD-8703-460B-9900-6E4AA99B287D}"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69E74EEE-03CE-4F45-A523-8A519E5ACC49}">
      <dgm:prSet phldrT="[Text]" custT="1"/>
      <dgm:spPr>
        <a:solidFill>
          <a:schemeClr val="tx1">
            <a:lumMod val="20000"/>
            <a:lumOff val="80000"/>
            <a:alpha val="50000"/>
          </a:schemeClr>
        </a:solidFill>
        <a:ln>
          <a:solidFill>
            <a:schemeClr val="tx1"/>
          </a:solidFill>
        </a:ln>
      </dgm:spPr>
      <dgm:t>
        <a:bodyPr/>
        <a:lstStyle/>
        <a:p>
          <a:r>
            <a:rPr lang="en-US" sz="2400" dirty="0"/>
            <a:t>Programming in Python</a:t>
          </a:r>
        </a:p>
      </dgm:t>
    </dgm:pt>
    <dgm:pt modelId="{B438E6D0-C577-4F45-8FEE-C6693752523B}" type="parTrans" cxnId="{C91865AB-D6E5-44BC-A9DE-718CD9107271}">
      <dgm:prSet/>
      <dgm:spPr/>
      <dgm:t>
        <a:bodyPr/>
        <a:lstStyle/>
        <a:p>
          <a:endParaRPr lang="en-US"/>
        </a:p>
      </dgm:t>
    </dgm:pt>
    <dgm:pt modelId="{A778AB42-DD54-4AE4-8ED7-E5C3004B27F7}" type="sibTrans" cxnId="{C91865AB-D6E5-44BC-A9DE-718CD9107271}">
      <dgm:prSet/>
      <dgm:spPr/>
      <dgm:t>
        <a:bodyPr/>
        <a:lstStyle/>
        <a:p>
          <a:endParaRPr lang="en-US"/>
        </a:p>
      </dgm:t>
    </dgm:pt>
    <dgm:pt modelId="{DF5DF175-334E-4F49-A7E3-F69582487DB7}">
      <dgm:prSet phldrT="[Text]" custT="1"/>
      <dgm:spPr>
        <a:solidFill>
          <a:schemeClr val="tx1">
            <a:lumMod val="20000"/>
            <a:lumOff val="80000"/>
            <a:alpha val="50000"/>
          </a:schemeClr>
        </a:solidFill>
        <a:ln>
          <a:solidFill>
            <a:schemeClr val="tx1"/>
          </a:solidFill>
        </a:ln>
      </dgm:spPr>
      <dgm:t>
        <a:bodyPr/>
        <a:lstStyle/>
        <a:p>
          <a:r>
            <a:rPr lang="en-US" sz="1600" dirty="0" err="1"/>
            <a:t>Pygame</a:t>
          </a:r>
          <a:r>
            <a:rPr lang="en-US" sz="1600" dirty="0"/>
            <a:t> library to design the game</a:t>
          </a:r>
        </a:p>
      </dgm:t>
    </dgm:pt>
    <dgm:pt modelId="{1D0FDAF2-6543-4168-A144-B75E889086AE}" type="parTrans" cxnId="{04562F01-52FA-4C8F-9036-BC6D2195B58F}">
      <dgm:prSet/>
      <dgm:spPr/>
      <dgm:t>
        <a:bodyPr/>
        <a:lstStyle/>
        <a:p>
          <a:endParaRPr lang="en-US"/>
        </a:p>
      </dgm:t>
    </dgm:pt>
    <dgm:pt modelId="{4FA73302-A4B5-46A9-9E36-93DDD5D9F3E6}" type="sibTrans" cxnId="{04562F01-52FA-4C8F-9036-BC6D2195B58F}">
      <dgm:prSet/>
      <dgm:spPr/>
      <dgm:t>
        <a:bodyPr/>
        <a:lstStyle/>
        <a:p>
          <a:endParaRPr lang="en-US"/>
        </a:p>
      </dgm:t>
    </dgm:pt>
    <dgm:pt modelId="{4693FF27-E3B7-4611-BB6F-6C6740556388}">
      <dgm:prSet phldrT="[Text]"/>
      <dgm:spPr>
        <a:solidFill>
          <a:schemeClr val="tx1">
            <a:lumMod val="20000"/>
            <a:lumOff val="80000"/>
            <a:alpha val="50000"/>
          </a:schemeClr>
        </a:solidFill>
        <a:ln>
          <a:solidFill>
            <a:schemeClr val="tx1"/>
          </a:solidFill>
        </a:ln>
      </dgm:spPr>
      <dgm:t>
        <a:bodyPr/>
        <a:lstStyle/>
        <a:p>
          <a:r>
            <a:rPr lang="en-US" dirty="0"/>
            <a:t>Opencv2</a:t>
          </a:r>
        </a:p>
      </dgm:t>
    </dgm:pt>
    <dgm:pt modelId="{DA531150-B3FB-4DBA-A350-F00257988D36}" type="parTrans" cxnId="{D56A5A48-E399-402D-B68E-3498190D83FC}">
      <dgm:prSet/>
      <dgm:spPr/>
      <dgm:t>
        <a:bodyPr/>
        <a:lstStyle/>
        <a:p>
          <a:endParaRPr lang="en-US"/>
        </a:p>
      </dgm:t>
    </dgm:pt>
    <dgm:pt modelId="{E494A650-3983-4A39-916D-FAED19869875}" type="sibTrans" cxnId="{D56A5A48-E399-402D-B68E-3498190D83FC}">
      <dgm:prSet/>
      <dgm:spPr/>
      <dgm:t>
        <a:bodyPr/>
        <a:lstStyle/>
        <a:p>
          <a:endParaRPr lang="en-US"/>
        </a:p>
      </dgm:t>
    </dgm:pt>
    <dgm:pt modelId="{3B08321C-DDD8-432D-9F13-F37796FCC569}">
      <dgm:prSet phldrT="[Text]" custT="1"/>
      <dgm:spPr>
        <a:solidFill>
          <a:schemeClr val="tx1">
            <a:lumMod val="40000"/>
            <a:lumOff val="60000"/>
            <a:alpha val="50000"/>
          </a:schemeClr>
        </a:solidFill>
        <a:ln>
          <a:solidFill>
            <a:schemeClr val="tx1"/>
          </a:solidFill>
        </a:ln>
      </dgm:spPr>
      <dgm:t>
        <a:bodyPr/>
        <a:lstStyle/>
        <a:p>
          <a:r>
            <a:rPr lang="en-US" sz="1600" dirty="0"/>
            <a:t>A Colored ball to test tracking</a:t>
          </a:r>
        </a:p>
      </dgm:t>
    </dgm:pt>
    <dgm:pt modelId="{D289189A-F8E2-4D7F-A0F1-AE2197D2427B}" type="parTrans" cxnId="{90F9BB6F-312F-434C-B485-F889289CD114}">
      <dgm:prSet/>
      <dgm:spPr/>
      <dgm:t>
        <a:bodyPr/>
        <a:lstStyle/>
        <a:p>
          <a:endParaRPr lang="en-US"/>
        </a:p>
      </dgm:t>
    </dgm:pt>
    <dgm:pt modelId="{F2922374-5BD9-4CAD-B740-EB0ED18CC190}" type="sibTrans" cxnId="{90F9BB6F-312F-434C-B485-F889289CD114}">
      <dgm:prSet/>
      <dgm:spPr/>
      <dgm:t>
        <a:bodyPr/>
        <a:lstStyle/>
        <a:p>
          <a:endParaRPr lang="en-US"/>
        </a:p>
      </dgm:t>
    </dgm:pt>
    <dgm:pt modelId="{1FEF21A4-3766-480E-A406-9A8176638B9C}">
      <dgm:prSet phldrT="[Text]" custT="1"/>
      <dgm:spPr>
        <a:solidFill>
          <a:schemeClr val="tx1">
            <a:lumMod val="40000"/>
            <a:lumOff val="60000"/>
            <a:alpha val="50000"/>
          </a:schemeClr>
        </a:solidFill>
        <a:ln>
          <a:solidFill>
            <a:schemeClr val="tx1"/>
          </a:solidFill>
        </a:ln>
      </dgm:spPr>
      <dgm:t>
        <a:bodyPr/>
        <a:lstStyle/>
        <a:p>
          <a:r>
            <a:rPr lang="en-US" sz="1400" dirty="0"/>
            <a:t>Webcam of the laptop</a:t>
          </a:r>
        </a:p>
      </dgm:t>
    </dgm:pt>
    <dgm:pt modelId="{24B41148-5137-4C96-9E4B-DCBEE7D10502}" type="parTrans" cxnId="{5B15A0AB-18AE-46B0-8242-6C8164AA67C3}">
      <dgm:prSet/>
      <dgm:spPr/>
      <dgm:t>
        <a:bodyPr/>
        <a:lstStyle/>
        <a:p>
          <a:endParaRPr lang="en-US"/>
        </a:p>
      </dgm:t>
    </dgm:pt>
    <dgm:pt modelId="{ECFAB8D0-2D3E-42CF-8314-995652F1D99F}" type="sibTrans" cxnId="{5B15A0AB-18AE-46B0-8242-6C8164AA67C3}">
      <dgm:prSet/>
      <dgm:spPr/>
      <dgm:t>
        <a:bodyPr/>
        <a:lstStyle/>
        <a:p>
          <a:endParaRPr lang="en-US"/>
        </a:p>
      </dgm:t>
    </dgm:pt>
    <dgm:pt modelId="{756E4B77-EC34-4127-AFC2-462B73D98CA0}" type="pres">
      <dgm:prSet presAssocID="{1077E5AD-8703-460B-9900-6E4AA99B287D}" presName="composite" presStyleCnt="0">
        <dgm:presLayoutVars>
          <dgm:chMax val="1"/>
          <dgm:dir/>
          <dgm:resizeHandles val="exact"/>
        </dgm:presLayoutVars>
      </dgm:prSet>
      <dgm:spPr/>
    </dgm:pt>
    <dgm:pt modelId="{52ED9E39-D2B4-4381-BFF1-1B255C364A4C}" type="pres">
      <dgm:prSet presAssocID="{1077E5AD-8703-460B-9900-6E4AA99B287D}" presName="radial" presStyleCnt="0">
        <dgm:presLayoutVars>
          <dgm:animLvl val="ctr"/>
        </dgm:presLayoutVars>
      </dgm:prSet>
      <dgm:spPr/>
    </dgm:pt>
    <dgm:pt modelId="{DBD00D8C-CBA6-418E-9D16-263A72DF8EA5}" type="pres">
      <dgm:prSet presAssocID="{69E74EEE-03CE-4F45-A523-8A519E5ACC49}" presName="centerShape" presStyleLbl="vennNode1" presStyleIdx="0" presStyleCnt="5" custAng="0" custScaleX="129803" custLinFactNeighborX="-976" custLinFactNeighborY="-1698"/>
      <dgm:spPr/>
    </dgm:pt>
    <dgm:pt modelId="{FA9B8D48-5E8A-45EA-B9C8-A6C61B9D5077}" type="pres">
      <dgm:prSet presAssocID="{DF5DF175-334E-4F49-A7E3-F69582487DB7}" presName="node" presStyleLbl="vennNode1" presStyleIdx="1" presStyleCnt="5" custScaleX="173503">
        <dgm:presLayoutVars>
          <dgm:bulletEnabled val="1"/>
        </dgm:presLayoutVars>
      </dgm:prSet>
      <dgm:spPr/>
    </dgm:pt>
    <dgm:pt modelId="{DC5B1148-7365-405B-B588-F539280F5ADD}" type="pres">
      <dgm:prSet presAssocID="{4693FF27-E3B7-4611-BB6F-6C6740556388}" presName="node" presStyleLbl="vennNode1" presStyleIdx="2" presStyleCnt="5" custScaleX="117392" custRadScaleRad="133436" custRadScaleInc="239">
        <dgm:presLayoutVars>
          <dgm:bulletEnabled val="1"/>
        </dgm:presLayoutVars>
      </dgm:prSet>
      <dgm:spPr/>
    </dgm:pt>
    <dgm:pt modelId="{6B9795D0-BF62-48E0-AF85-1F88D426CA1C}" type="pres">
      <dgm:prSet presAssocID="{3B08321C-DDD8-432D-9F13-F37796FCC569}" presName="node" presStyleLbl="vennNode1" presStyleIdx="3" presStyleCnt="5" custScaleX="134499" custRadScaleRad="114066" custRadScaleInc="1090">
        <dgm:presLayoutVars>
          <dgm:bulletEnabled val="1"/>
        </dgm:presLayoutVars>
      </dgm:prSet>
      <dgm:spPr/>
    </dgm:pt>
    <dgm:pt modelId="{6190AA56-BE81-464B-AE3E-7F90ED77469C}" type="pres">
      <dgm:prSet presAssocID="{1FEF21A4-3766-480E-A406-9A8176638B9C}" presName="node" presStyleLbl="vennNode1" presStyleIdx="4" presStyleCnt="5" custScaleX="127563" custRadScaleRad="137330" custRadScaleInc="-464">
        <dgm:presLayoutVars>
          <dgm:bulletEnabled val="1"/>
        </dgm:presLayoutVars>
      </dgm:prSet>
      <dgm:spPr/>
    </dgm:pt>
  </dgm:ptLst>
  <dgm:cxnLst>
    <dgm:cxn modelId="{04562F01-52FA-4C8F-9036-BC6D2195B58F}" srcId="{69E74EEE-03CE-4F45-A523-8A519E5ACC49}" destId="{DF5DF175-334E-4F49-A7E3-F69582487DB7}" srcOrd="0" destOrd="0" parTransId="{1D0FDAF2-6543-4168-A144-B75E889086AE}" sibTransId="{4FA73302-A4B5-46A9-9E36-93DDD5D9F3E6}"/>
    <dgm:cxn modelId="{0E038120-0E6C-4A7D-9779-F7B2A00DE022}" type="presOf" srcId="{69E74EEE-03CE-4F45-A523-8A519E5ACC49}" destId="{DBD00D8C-CBA6-418E-9D16-263A72DF8EA5}" srcOrd="0" destOrd="0" presId="urn:microsoft.com/office/officeart/2005/8/layout/radial3"/>
    <dgm:cxn modelId="{D56A5A48-E399-402D-B68E-3498190D83FC}" srcId="{69E74EEE-03CE-4F45-A523-8A519E5ACC49}" destId="{4693FF27-E3B7-4611-BB6F-6C6740556388}" srcOrd="1" destOrd="0" parTransId="{DA531150-B3FB-4DBA-A350-F00257988D36}" sibTransId="{E494A650-3983-4A39-916D-FAED19869875}"/>
    <dgm:cxn modelId="{8F546769-3126-449E-B120-8245C646385C}" type="presOf" srcId="{1077E5AD-8703-460B-9900-6E4AA99B287D}" destId="{756E4B77-EC34-4127-AFC2-462B73D98CA0}" srcOrd="0" destOrd="0" presId="urn:microsoft.com/office/officeart/2005/8/layout/radial3"/>
    <dgm:cxn modelId="{90F9BB6F-312F-434C-B485-F889289CD114}" srcId="{69E74EEE-03CE-4F45-A523-8A519E5ACC49}" destId="{3B08321C-DDD8-432D-9F13-F37796FCC569}" srcOrd="2" destOrd="0" parTransId="{D289189A-F8E2-4D7F-A0F1-AE2197D2427B}" sibTransId="{F2922374-5BD9-4CAD-B740-EB0ED18CC190}"/>
    <dgm:cxn modelId="{C41AC670-71E9-49D8-80A8-C51422EDC223}" type="presOf" srcId="{DF5DF175-334E-4F49-A7E3-F69582487DB7}" destId="{FA9B8D48-5E8A-45EA-B9C8-A6C61B9D5077}" srcOrd="0" destOrd="0" presId="urn:microsoft.com/office/officeart/2005/8/layout/radial3"/>
    <dgm:cxn modelId="{C4146D7D-1AB8-4CAA-A3CF-66AFEEA6CAFF}" type="presOf" srcId="{4693FF27-E3B7-4611-BB6F-6C6740556388}" destId="{DC5B1148-7365-405B-B588-F539280F5ADD}" srcOrd="0" destOrd="0" presId="urn:microsoft.com/office/officeart/2005/8/layout/radial3"/>
    <dgm:cxn modelId="{C91865AB-D6E5-44BC-A9DE-718CD9107271}" srcId="{1077E5AD-8703-460B-9900-6E4AA99B287D}" destId="{69E74EEE-03CE-4F45-A523-8A519E5ACC49}" srcOrd="0" destOrd="0" parTransId="{B438E6D0-C577-4F45-8FEE-C6693752523B}" sibTransId="{A778AB42-DD54-4AE4-8ED7-E5C3004B27F7}"/>
    <dgm:cxn modelId="{5B15A0AB-18AE-46B0-8242-6C8164AA67C3}" srcId="{69E74EEE-03CE-4F45-A523-8A519E5ACC49}" destId="{1FEF21A4-3766-480E-A406-9A8176638B9C}" srcOrd="3" destOrd="0" parTransId="{24B41148-5137-4C96-9E4B-DCBEE7D10502}" sibTransId="{ECFAB8D0-2D3E-42CF-8314-995652F1D99F}"/>
    <dgm:cxn modelId="{5E678FE3-FD3D-4D79-8CB4-4FAC4E3E2303}" type="presOf" srcId="{1FEF21A4-3766-480E-A406-9A8176638B9C}" destId="{6190AA56-BE81-464B-AE3E-7F90ED77469C}" srcOrd="0" destOrd="0" presId="urn:microsoft.com/office/officeart/2005/8/layout/radial3"/>
    <dgm:cxn modelId="{CC27A6F5-D52C-4948-8BF4-8C197898C107}" type="presOf" srcId="{3B08321C-DDD8-432D-9F13-F37796FCC569}" destId="{6B9795D0-BF62-48E0-AF85-1F88D426CA1C}" srcOrd="0" destOrd="0" presId="urn:microsoft.com/office/officeart/2005/8/layout/radial3"/>
    <dgm:cxn modelId="{6D5F5460-D223-4554-8FF2-B0B3F1B95343}" type="presParOf" srcId="{756E4B77-EC34-4127-AFC2-462B73D98CA0}" destId="{52ED9E39-D2B4-4381-BFF1-1B255C364A4C}" srcOrd="0" destOrd="0" presId="urn:microsoft.com/office/officeart/2005/8/layout/radial3"/>
    <dgm:cxn modelId="{4916D9E1-DDC8-4E9C-A5D3-9ABC15DD0E7A}" type="presParOf" srcId="{52ED9E39-D2B4-4381-BFF1-1B255C364A4C}" destId="{DBD00D8C-CBA6-418E-9D16-263A72DF8EA5}" srcOrd="0" destOrd="0" presId="urn:microsoft.com/office/officeart/2005/8/layout/radial3"/>
    <dgm:cxn modelId="{6C715EE3-B644-4B3B-BEB5-3B5ABE2422C4}" type="presParOf" srcId="{52ED9E39-D2B4-4381-BFF1-1B255C364A4C}" destId="{FA9B8D48-5E8A-45EA-B9C8-A6C61B9D5077}" srcOrd="1" destOrd="0" presId="urn:microsoft.com/office/officeart/2005/8/layout/radial3"/>
    <dgm:cxn modelId="{54E1666E-E016-42C1-B4CB-63116DDEE77E}" type="presParOf" srcId="{52ED9E39-D2B4-4381-BFF1-1B255C364A4C}" destId="{DC5B1148-7365-405B-B588-F539280F5ADD}" srcOrd="2" destOrd="0" presId="urn:microsoft.com/office/officeart/2005/8/layout/radial3"/>
    <dgm:cxn modelId="{872DAB61-7F59-42F6-A39C-BDC1247D8908}" type="presParOf" srcId="{52ED9E39-D2B4-4381-BFF1-1B255C364A4C}" destId="{6B9795D0-BF62-48E0-AF85-1F88D426CA1C}" srcOrd="3" destOrd="0" presId="urn:microsoft.com/office/officeart/2005/8/layout/radial3"/>
    <dgm:cxn modelId="{A4AB5792-AD32-4BDC-980A-E90B22C59FA7}" type="presParOf" srcId="{52ED9E39-D2B4-4381-BFF1-1B255C364A4C}" destId="{6190AA56-BE81-464B-AE3E-7F90ED77469C}" srcOrd="4"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D00D8C-CBA6-418E-9D16-263A72DF8EA5}">
      <dsp:nvSpPr>
        <dsp:cNvPr id="0" name=""/>
        <dsp:cNvSpPr/>
      </dsp:nvSpPr>
      <dsp:spPr>
        <a:xfrm>
          <a:off x="1531597" y="886207"/>
          <a:ext cx="3032813" cy="2336474"/>
        </a:xfrm>
        <a:prstGeom prst="ellipse">
          <a:avLst/>
        </a:prstGeom>
        <a:solidFill>
          <a:schemeClr val="tx1">
            <a:lumMod val="20000"/>
            <a:lumOff val="80000"/>
            <a:alpha val="50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Programming in Python</a:t>
          </a:r>
        </a:p>
      </dsp:txBody>
      <dsp:txXfrm>
        <a:off x="1975742" y="1228376"/>
        <a:ext cx="2144523" cy="1652136"/>
      </dsp:txXfrm>
    </dsp:sp>
    <dsp:sp modelId="{FA9B8D48-5E8A-45EA-B9C8-A6C61B9D5077}">
      <dsp:nvSpPr>
        <dsp:cNvPr id="0" name=""/>
        <dsp:cNvSpPr/>
      </dsp:nvSpPr>
      <dsp:spPr>
        <a:xfrm>
          <a:off x="2064242" y="417"/>
          <a:ext cx="2026926" cy="1168237"/>
        </a:xfrm>
        <a:prstGeom prst="ellipse">
          <a:avLst/>
        </a:prstGeom>
        <a:solidFill>
          <a:schemeClr val="tx1">
            <a:lumMod val="20000"/>
            <a:lumOff val="80000"/>
            <a:alpha val="50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err="1"/>
            <a:t>Pygame</a:t>
          </a:r>
          <a:r>
            <a:rPr lang="en-US" sz="1600" kern="1200" dirty="0"/>
            <a:t> library to design the game</a:t>
          </a:r>
        </a:p>
      </dsp:txBody>
      <dsp:txXfrm>
        <a:off x="2361078" y="171501"/>
        <a:ext cx="1433254" cy="826069"/>
      </dsp:txXfrm>
    </dsp:sp>
    <dsp:sp modelId="{DC5B1148-7365-405B-B588-F539280F5ADD}">
      <dsp:nvSpPr>
        <dsp:cNvPr id="0" name=""/>
        <dsp:cNvSpPr/>
      </dsp:nvSpPr>
      <dsp:spPr>
        <a:xfrm>
          <a:off x="4422320" y="1529621"/>
          <a:ext cx="1371416" cy="1168237"/>
        </a:xfrm>
        <a:prstGeom prst="ellipse">
          <a:avLst/>
        </a:prstGeom>
        <a:solidFill>
          <a:schemeClr val="tx1">
            <a:lumMod val="20000"/>
            <a:lumOff val="80000"/>
            <a:alpha val="50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Opencv2</a:t>
          </a:r>
        </a:p>
      </dsp:txBody>
      <dsp:txXfrm>
        <a:off x="4623159" y="1700705"/>
        <a:ext cx="969738" cy="826069"/>
      </dsp:txXfrm>
    </dsp:sp>
    <dsp:sp modelId="{6B9795D0-BF62-48E0-AF85-1F88D426CA1C}">
      <dsp:nvSpPr>
        <dsp:cNvPr id="0" name=""/>
        <dsp:cNvSpPr/>
      </dsp:nvSpPr>
      <dsp:spPr>
        <a:xfrm>
          <a:off x="2262356" y="3043997"/>
          <a:ext cx="1571267" cy="1168237"/>
        </a:xfrm>
        <a:prstGeom prst="ellipse">
          <a:avLst/>
        </a:prstGeom>
        <a:solidFill>
          <a:schemeClr val="tx1">
            <a:lumMod val="40000"/>
            <a:lumOff val="60000"/>
            <a:alpha val="50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A Colored ball to test tracking</a:t>
          </a:r>
        </a:p>
      </dsp:txBody>
      <dsp:txXfrm>
        <a:off x="2492463" y="3215081"/>
        <a:ext cx="1111053" cy="826069"/>
      </dsp:txXfrm>
    </dsp:sp>
    <dsp:sp modelId="{6190AA56-BE81-464B-AE3E-7F90ED77469C}">
      <dsp:nvSpPr>
        <dsp:cNvPr id="0" name=""/>
        <dsp:cNvSpPr/>
      </dsp:nvSpPr>
      <dsp:spPr>
        <a:xfrm>
          <a:off x="243053" y="1537228"/>
          <a:ext cx="1490238" cy="1168237"/>
        </a:xfrm>
        <a:prstGeom prst="ellipse">
          <a:avLst/>
        </a:prstGeom>
        <a:solidFill>
          <a:schemeClr val="tx1">
            <a:lumMod val="40000"/>
            <a:lumOff val="60000"/>
            <a:alpha val="50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Webcam of the laptop</a:t>
          </a:r>
        </a:p>
      </dsp:txBody>
      <dsp:txXfrm>
        <a:off x="461293" y="1708312"/>
        <a:ext cx="1053758" cy="826069"/>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41990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58715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21866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80700" y="2651100"/>
            <a:ext cx="8982600" cy="2411700"/>
          </a:xfrm>
          <a:prstGeom prst="rect">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11" name="Shape 11"/>
          <p:cNvSpPr txBox="1">
            <a:spLocks noGrp="1"/>
          </p:cNvSpPr>
          <p:nvPr>
            <p:ph type="ctrTitle"/>
          </p:nvPr>
        </p:nvSpPr>
        <p:spPr>
          <a:xfrm>
            <a:off x="485875" y="264475"/>
            <a:ext cx="8183700" cy="1473600"/>
          </a:xfrm>
          <a:prstGeom prst="rect">
            <a:avLst/>
          </a:prstGeom>
        </p:spPr>
        <p:txBody>
          <a:bodyPr lIns="91425" tIns="91425" rIns="91425" bIns="91425" anchor="b"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12" name="Shape 12"/>
          <p:cNvSpPr txBox="1">
            <a:spLocks noGrp="1"/>
          </p:cNvSpPr>
          <p:nvPr>
            <p:ph type="subTitle" idx="1"/>
          </p:nvPr>
        </p:nvSpPr>
        <p:spPr>
          <a:xfrm>
            <a:off x="485875" y="1738075"/>
            <a:ext cx="8183700" cy="861000"/>
          </a:xfrm>
          <a:prstGeom prst="rect">
            <a:avLst/>
          </a:prstGeom>
        </p:spPr>
        <p:txBody>
          <a:bodyPr lIns="91425" tIns="91425" rIns="91425" bIns="91425" anchor="t" anchorCtr="0"/>
          <a:lstStyle>
            <a:lvl1pPr lvl="0">
              <a:lnSpc>
                <a:spcPct val="100000"/>
              </a:lnSpc>
              <a:spcBef>
                <a:spcPts val="0"/>
              </a:spcBef>
              <a:spcAft>
                <a:spcPts val="0"/>
              </a:spcAft>
              <a:buSzPct val="100000"/>
              <a:buNone/>
              <a:defRPr sz="2400"/>
            </a:lvl1pPr>
            <a:lvl2pPr lvl="1">
              <a:lnSpc>
                <a:spcPct val="100000"/>
              </a:lnSpc>
              <a:spcBef>
                <a:spcPts val="0"/>
              </a:spcBef>
              <a:spcAft>
                <a:spcPts val="0"/>
              </a:spcAft>
              <a:buSzPct val="100000"/>
              <a:buNone/>
              <a:defRPr sz="2400"/>
            </a:lvl2pPr>
            <a:lvl3pPr lvl="2">
              <a:lnSpc>
                <a:spcPct val="100000"/>
              </a:lnSpc>
              <a:spcBef>
                <a:spcPts val="0"/>
              </a:spcBef>
              <a:spcAft>
                <a:spcPts val="0"/>
              </a:spcAft>
              <a:buSzPct val="100000"/>
              <a:buNone/>
              <a:defRPr sz="2400"/>
            </a:lvl3pPr>
            <a:lvl4pPr lvl="3">
              <a:lnSpc>
                <a:spcPct val="100000"/>
              </a:lnSpc>
              <a:spcBef>
                <a:spcPts val="0"/>
              </a:spcBef>
              <a:spcAft>
                <a:spcPts val="0"/>
              </a:spcAft>
              <a:buSzPct val="100000"/>
              <a:buNone/>
              <a:defRPr sz="2400"/>
            </a:lvl4pPr>
            <a:lvl5pPr lvl="4">
              <a:lnSpc>
                <a:spcPct val="100000"/>
              </a:lnSpc>
              <a:spcBef>
                <a:spcPts val="0"/>
              </a:spcBef>
              <a:spcAft>
                <a:spcPts val="0"/>
              </a:spcAft>
              <a:buSzPct val="100000"/>
              <a:buNone/>
              <a:defRPr sz="2400"/>
            </a:lvl5pPr>
            <a:lvl6pPr lvl="5">
              <a:lnSpc>
                <a:spcPct val="100000"/>
              </a:lnSpc>
              <a:spcBef>
                <a:spcPts val="0"/>
              </a:spcBef>
              <a:spcAft>
                <a:spcPts val="0"/>
              </a:spcAft>
              <a:buSzPct val="100000"/>
              <a:buNone/>
              <a:defRPr sz="2400"/>
            </a:lvl6pPr>
            <a:lvl7pPr lvl="6">
              <a:lnSpc>
                <a:spcPct val="100000"/>
              </a:lnSpc>
              <a:spcBef>
                <a:spcPts val="0"/>
              </a:spcBef>
              <a:spcAft>
                <a:spcPts val="0"/>
              </a:spcAft>
              <a:buSzPct val="100000"/>
              <a:buNone/>
              <a:defRPr sz="2400"/>
            </a:lvl7pPr>
            <a:lvl8pPr lvl="7">
              <a:lnSpc>
                <a:spcPct val="100000"/>
              </a:lnSpc>
              <a:spcBef>
                <a:spcPts val="0"/>
              </a:spcBef>
              <a:spcAft>
                <a:spcPts val="0"/>
              </a:spcAft>
              <a:buSzPct val="100000"/>
              <a:buNone/>
              <a:defRPr sz="2400"/>
            </a:lvl8pPr>
            <a:lvl9pPr lvl="8">
              <a:lnSpc>
                <a:spcPct val="100000"/>
              </a:lnSpc>
              <a:spcBef>
                <a:spcPts val="0"/>
              </a:spcBef>
              <a:spcAft>
                <a:spcPts val="0"/>
              </a:spcAft>
              <a:buSzPct val="100000"/>
              <a:buNone/>
              <a:defRPr sz="2400"/>
            </a:lvl9pPr>
          </a:lstStyle>
          <a:p>
            <a:endParaRPr/>
          </a:p>
        </p:txBody>
      </p:sp>
      <p:sp>
        <p:nvSpPr>
          <p:cNvPr id="13" name="Shape 13"/>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311700" y="445025"/>
            <a:ext cx="8520600" cy="623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311700" y="445025"/>
            <a:ext cx="8520600" cy="623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5" name="Shape 25"/>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6" name="Shape 26"/>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445025"/>
            <a:ext cx="8520600" cy="623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2" name="Shape 32"/>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3" name="Shape 33"/>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7"/>
        <p:cNvGrpSpPr/>
        <p:nvPr/>
      </p:nvGrpSpPr>
      <p:grpSpPr>
        <a:xfrm>
          <a:off x="0" y="0"/>
          <a:ext cx="0" cy="0"/>
          <a:chOff x="0" y="0"/>
          <a:chExt cx="0" cy="0"/>
        </a:xfrm>
      </p:grpSpPr>
      <p:sp>
        <p:nvSpPr>
          <p:cNvPr id="38" name="Shape 38"/>
          <p:cNvSpPr/>
          <p:nvPr/>
        </p:nvSpPr>
        <p:spPr>
          <a:xfrm>
            <a:off x="4636800" y="80700"/>
            <a:ext cx="4426500" cy="4982100"/>
          </a:xfrm>
          <a:prstGeom prst="rect">
            <a:avLst/>
          </a:prstGeom>
          <a:solidFill>
            <a:schemeClr val="accent2"/>
          </a:solidFill>
          <a:ln>
            <a:noFill/>
          </a:ln>
        </p:spPr>
        <p:txBody>
          <a:bodyPr lIns="91425" tIns="91425" rIns="91425" bIns="91425" anchor="ctr" anchorCtr="0">
            <a:noAutofit/>
          </a:bodyPr>
          <a:lstStyle/>
          <a:p>
            <a:pPr lvl="0">
              <a:spcBef>
                <a:spcPts val="0"/>
              </a:spcBef>
              <a:buNone/>
            </a:pPr>
            <a:endParaRPr/>
          </a:p>
        </p:txBody>
      </p:sp>
      <p:cxnSp>
        <p:nvCxnSpPr>
          <p:cNvPr id="39" name="Shape 39"/>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0" name="Shape 40"/>
          <p:cNvSpPr txBox="1">
            <a:spLocks noGrp="1"/>
          </p:cNvSpPr>
          <p:nvPr>
            <p:ph type="title"/>
          </p:nvPr>
        </p:nvSpPr>
        <p:spPr>
          <a:xfrm>
            <a:off x="265500" y="1181700"/>
            <a:ext cx="4045200" cy="1533600"/>
          </a:xfrm>
          <a:prstGeom prst="rect">
            <a:avLst/>
          </a:prstGeom>
        </p:spPr>
        <p:txBody>
          <a:bodyPr lIns="91425" tIns="91425" rIns="91425" bIns="91425" anchor="b" anchorCtr="0"/>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a:endParaRPr/>
          </a:p>
        </p:txBody>
      </p:sp>
      <p:sp>
        <p:nvSpPr>
          <p:cNvPr id="41" name="Shape 41"/>
          <p:cNvSpPr txBox="1">
            <a:spLocks noGrp="1"/>
          </p:cNvSpPr>
          <p:nvPr>
            <p:ph type="subTitle" idx="1"/>
          </p:nvPr>
        </p:nvSpPr>
        <p:spPr>
          <a:xfrm>
            <a:off x="265500" y="2769000"/>
            <a:ext cx="4045200" cy="13455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2" name="Shape 42"/>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3" name="Shape 43"/>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aption">
    <p:spTree>
      <p:nvGrpSpPr>
        <p:cNvPr id="1" name="Shape 44"/>
        <p:cNvGrpSpPr/>
        <p:nvPr/>
      </p:nvGrpSpPr>
      <p:grpSpPr>
        <a:xfrm>
          <a:off x="0" y="0"/>
          <a:ext cx="0" cy="0"/>
          <a:chOff x="0" y="0"/>
          <a:chExt cx="0" cy="0"/>
        </a:xfrm>
      </p:grpSpPr>
      <p:sp>
        <p:nvSpPr>
          <p:cNvPr id="45" name="Shape 45"/>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SzPct val="100000"/>
              <a:buNone/>
              <a:defRPr sz="2100"/>
            </a:lvl1pPr>
          </a:lstStyle>
          <a:p>
            <a:endParaRPr/>
          </a:p>
        </p:txBody>
      </p:sp>
      <p:sp>
        <p:nvSpPr>
          <p:cNvPr id="46" name="Shape 46"/>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ig number">
    <p:spTree>
      <p:nvGrpSpPr>
        <p:cNvPr id="1" name="Shape 47"/>
        <p:cNvGrpSpPr/>
        <p:nvPr/>
      </p:nvGrpSpPr>
      <p:grpSpPr>
        <a:xfrm>
          <a:off x="0" y="0"/>
          <a:ext cx="0" cy="0"/>
          <a:chOff x="0" y="0"/>
          <a:chExt cx="0" cy="0"/>
        </a:xfrm>
      </p:grpSpPr>
      <p:sp>
        <p:nvSpPr>
          <p:cNvPr id="48" name="Shape 48"/>
          <p:cNvSpPr/>
          <p:nvPr/>
        </p:nvSpPr>
        <p:spPr>
          <a:xfrm>
            <a:off x="80700" y="2651100"/>
            <a:ext cx="8982600" cy="2411700"/>
          </a:xfrm>
          <a:prstGeom prst="rect">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49" name="Shape 49"/>
          <p:cNvSpPr txBox="1">
            <a:spLocks noGrp="1"/>
          </p:cNvSpPr>
          <p:nvPr>
            <p:ph type="title"/>
          </p:nvPr>
        </p:nvSpPr>
        <p:spPr>
          <a:xfrm>
            <a:off x="311700" y="743000"/>
            <a:ext cx="8520600" cy="2006400"/>
          </a:xfrm>
          <a:prstGeom prst="rect">
            <a:avLst/>
          </a:prstGeom>
        </p:spPr>
        <p:txBody>
          <a:bodyPr lIns="91425" tIns="91425" rIns="91425" bIns="91425" anchor="b" anchorCtr="0"/>
          <a:lstStyle>
            <a:lvl1pPr lvl="0" algn="ctr">
              <a:spcBef>
                <a:spcPts val="0"/>
              </a:spcBef>
              <a:buSzPct val="100000"/>
              <a:buFont typeface="Source Sans Pro"/>
              <a:defRPr sz="12000">
                <a:latin typeface="Source Sans Pro"/>
                <a:ea typeface="Source Sans Pro"/>
                <a:cs typeface="Source Sans Pro"/>
                <a:sym typeface="Source Sans Pro"/>
              </a:defRPr>
            </a:lvl1pPr>
            <a:lvl2pPr lvl="1" algn="ctr">
              <a:spcBef>
                <a:spcPts val="0"/>
              </a:spcBef>
              <a:buSzPct val="100000"/>
              <a:buFont typeface="Source Sans Pro"/>
              <a:defRPr sz="12000">
                <a:latin typeface="Source Sans Pro"/>
                <a:ea typeface="Source Sans Pro"/>
                <a:cs typeface="Source Sans Pro"/>
                <a:sym typeface="Source Sans Pro"/>
              </a:defRPr>
            </a:lvl2pPr>
            <a:lvl3pPr lvl="2" algn="ctr">
              <a:spcBef>
                <a:spcPts val="0"/>
              </a:spcBef>
              <a:buSzPct val="100000"/>
              <a:buFont typeface="Source Sans Pro"/>
              <a:defRPr sz="12000">
                <a:latin typeface="Source Sans Pro"/>
                <a:ea typeface="Source Sans Pro"/>
                <a:cs typeface="Source Sans Pro"/>
                <a:sym typeface="Source Sans Pro"/>
              </a:defRPr>
            </a:lvl3pPr>
            <a:lvl4pPr lvl="3" algn="ctr">
              <a:spcBef>
                <a:spcPts val="0"/>
              </a:spcBef>
              <a:buSzPct val="100000"/>
              <a:buFont typeface="Source Sans Pro"/>
              <a:defRPr sz="12000">
                <a:latin typeface="Source Sans Pro"/>
                <a:ea typeface="Source Sans Pro"/>
                <a:cs typeface="Source Sans Pro"/>
                <a:sym typeface="Source Sans Pro"/>
              </a:defRPr>
            </a:lvl4pPr>
            <a:lvl5pPr lvl="4" algn="ctr">
              <a:spcBef>
                <a:spcPts val="0"/>
              </a:spcBef>
              <a:buSzPct val="100000"/>
              <a:buFont typeface="Source Sans Pro"/>
              <a:defRPr sz="12000">
                <a:latin typeface="Source Sans Pro"/>
                <a:ea typeface="Source Sans Pro"/>
                <a:cs typeface="Source Sans Pro"/>
                <a:sym typeface="Source Sans Pro"/>
              </a:defRPr>
            </a:lvl5pPr>
            <a:lvl6pPr lvl="5" algn="ctr">
              <a:spcBef>
                <a:spcPts val="0"/>
              </a:spcBef>
              <a:buSzPct val="100000"/>
              <a:buFont typeface="Source Sans Pro"/>
              <a:defRPr sz="12000">
                <a:latin typeface="Source Sans Pro"/>
                <a:ea typeface="Source Sans Pro"/>
                <a:cs typeface="Source Sans Pro"/>
                <a:sym typeface="Source Sans Pro"/>
              </a:defRPr>
            </a:lvl6pPr>
            <a:lvl7pPr lvl="6" algn="ctr">
              <a:spcBef>
                <a:spcPts val="0"/>
              </a:spcBef>
              <a:buSzPct val="100000"/>
              <a:buFont typeface="Source Sans Pro"/>
              <a:defRPr sz="12000">
                <a:latin typeface="Source Sans Pro"/>
                <a:ea typeface="Source Sans Pro"/>
                <a:cs typeface="Source Sans Pro"/>
                <a:sym typeface="Source Sans Pro"/>
              </a:defRPr>
            </a:lvl7pPr>
            <a:lvl8pPr lvl="7" algn="ctr">
              <a:spcBef>
                <a:spcPts val="0"/>
              </a:spcBef>
              <a:buSzPct val="100000"/>
              <a:buFont typeface="Source Sans Pro"/>
              <a:defRPr sz="12000">
                <a:latin typeface="Source Sans Pro"/>
                <a:ea typeface="Source Sans Pro"/>
                <a:cs typeface="Source Sans Pro"/>
                <a:sym typeface="Source Sans Pro"/>
              </a:defRPr>
            </a:lvl8pPr>
            <a:lvl9pPr lvl="8" algn="ctr">
              <a:spcBef>
                <a:spcPts val="0"/>
              </a:spcBef>
              <a:buSzPct val="100000"/>
              <a:buFont typeface="Source Sans Pro"/>
              <a:defRPr sz="12000">
                <a:latin typeface="Source Sans Pro"/>
                <a:ea typeface="Source Sans Pro"/>
                <a:cs typeface="Source Sans Pro"/>
                <a:sym typeface="Source Sans Pro"/>
              </a:defRPr>
            </a:lvl9pPr>
          </a:lstStyle>
          <a:p>
            <a:endParaRPr/>
          </a:p>
        </p:txBody>
      </p:sp>
      <p:sp>
        <p:nvSpPr>
          <p:cNvPr id="50" name="Shape 50"/>
          <p:cNvSpPr txBox="1">
            <a:spLocks noGrp="1"/>
          </p:cNvSpPr>
          <p:nvPr>
            <p:ph type="body" idx="1"/>
          </p:nvPr>
        </p:nvSpPr>
        <p:spPr>
          <a:xfrm>
            <a:off x="311700" y="2845181"/>
            <a:ext cx="8520600" cy="1300800"/>
          </a:xfrm>
          <a:prstGeom prst="rect">
            <a:avLst/>
          </a:prstGeom>
        </p:spPr>
        <p:txBody>
          <a:bodyPr lIns="91425" tIns="91425" rIns="91425" bIns="91425" anchor="t" anchorCtr="0"/>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2"/>
        <p:cNvGrpSpPr/>
        <p:nvPr/>
      </p:nvGrpSpPr>
      <p:grpSpPr>
        <a:xfrm>
          <a:off x="0" y="0"/>
          <a:ext cx="0" cy="0"/>
          <a:chOff x="0" y="0"/>
          <a:chExt cx="0" cy="0"/>
        </a:xfrm>
      </p:grpSpPr>
      <p:sp>
        <p:nvSpPr>
          <p:cNvPr id="53" name="Shape 53"/>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623400"/>
          </a:xfrm>
          <a:prstGeom prst="rect">
            <a:avLst/>
          </a:prstGeom>
          <a:noFill/>
          <a:ln>
            <a:noFill/>
          </a:ln>
        </p:spPr>
        <p:txBody>
          <a:bodyPr lIns="91425" tIns="91425" rIns="91425" bIns="91425" anchor="t" anchorCtr="0"/>
          <a:lstStyle>
            <a:lvl1pPr lvl="0">
              <a:spcBef>
                <a:spcPts val="0"/>
              </a:spcBef>
              <a:buClr>
                <a:schemeClr val="dk2"/>
              </a:buClr>
              <a:buSzPct val="100000"/>
              <a:buFont typeface="Raleway"/>
              <a:buNone/>
              <a:defRPr sz="3000" b="1">
                <a:solidFill>
                  <a:schemeClr val="dk2"/>
                </a:solidFill>
                <a:latin typeface="Raleway"/>
                <a:ea typeface="Raleway"/>
                <a:cs typeface="Raleway"/>
                <a:sym typeface="Raleway"/>
              </a:defRPr>
            </a:lvl1pPr>
            <a:lvl2pPr lvl="1">
              <a:spcBef>
                <a:spcPts val="0"/>
              </a:spcBef>
              <a:buClr>
                <a:schemeClr val="dk2"/>
              </a:buClr>
              <a:buSzPct val="100000"/>
              <a:buFont typeface="Raleway"/>
              <a:buNone/>
              <a:defRPr sz="3000" b="1">
                <a:solidFill>
                  <a:schemeClr val="dk2"/>
                </a:solidFill>
                <a:latin typeface="Raleway"/>
                <a:ea typeface="Raleway"/>
                <a:cs typeface="Raleway"/>
                <a:sym typeface="Raleway"/>
              </a:defRPr>
            </a:lvl2pPr>
            <a:lvl3pPr lvl="2">
              <a:spcBef>
                <a:spcPts val="0"/>
              </a:spcBef>
              <a:buClr>
                <a:schemeClr val="dk2"/>
              </a:buClr>
              <a:buSzPct val="100000"/>
              <a:buFont typeface="Raleway"/>
              <a:buNone/>
              <a:defRPr sz="3000" b="1">
                <a:solidFill>
                  <a:schemeClr val="dk2"/>
                </a:solidFill>
                <a:latin typeface="Raleway"/>
                <a:ea typeface="Raleway"/>
                <a:cs typeface="Raleway"/>
                <a:sym typeface="Raleway"/>
              </a:defRPr>
            </a:lvl3pPr>
            <a:lvl4pPr lvl="3">
              <a:spcBef>
                <a:spcPts val="0"/>
              </a:spcBef>
              <a:buClr>
                <a:schemeClr val="dk2"/>
              </a:buClr>
              <a:buSzPct val="100000"/>
              <a:buFont typeface="Raleway"/>
              <a:buNone/>
              <a:defRPr sz="3000" b="1">
                <a:solidFill>
                  <a:schemeClr val="dk2"/>
                </a:solidFill>
                <a:latin typeface="Raleway"/>
                <a:ea typeface="Raleway"/>
                <a:cs typeface="Raleway"/>
                <a:sym typeface="Raleway"/>
              </a:defRPr>
            </a:lvl4pPr>
            <a:lvl5pPr lvl="4">
              <a:spcBef>
                <a:spcPts val="0"/>
              </a:spcBef>
              <a:buClr>
                <a:schemeClr val="dk2"/>
              </a:buClr>
              <a:buSzPct val="100000"/>
              <a:buFont typeface="Raleway"/>
              <a:buNone/>
              <a:defRPr sz="3000" b="1">
                <a:solidFill>
                  <a:schemeClr val="dk2"/>
                </a:solidFill>
                <a:latin typeface="Raleway"/>
                <a:ea typeface="Raleway"/>
                <a:cs typeface="Raleway"/>
                <a:sym typeface="Raleway"/>
              </a:defRPr>
            </a:lvl5pPr>
            <a:lvl6pPr lvl="5">
              <a:spcBef>
                <a:spcPts val="0"/>
              </a:spcBef>
              <a:buClr>
                <a:schemeClr val="dk2"/>
              </a:buClr>
              <a:buSzPct val="100000"/>
              <a:buFont typeface="Raleway"/>
              <a:buNone/>
              <a:defRPr sz="3000" b="1">
                <a:solidFill>
                  <a:schemeClr val="dk2"/>
                </a:solidFill>
                <a:latin typeface="Raleway"/>
                <a:ea typeface="Raleway"/>
                <a:cs typeface="Raleway"/>
                <a:sym typeface="Raleway"/>
              </a:defRPr>
            </a:lvl6pPr>
            <a:lvl7pPr lvl="6">
              <a:spcBef>
                <a:spcPts val="0"/>
              </a:spcBef>
              <a:buClr>
                <a:schemeClr val="dk2"/>
              </a:buClr>
              <a:buSzPct val="100000"/>
              <a:buFont typeface="Raleway"/>
              <a:buNone/>
              <a:defRPr sz="3000" b="1">
                <a:solidFill>
                  <a:schemeClr val="dk2"/>
                </a:solidFill>
                <a:latin typeface="Raleway"/>
                <a:ea typeface="Raleway"/>
                <a:cs typeface="Raleway"/>
                <a:sym typeface="Raleway"/>
              </a:defRPr>
            </a:lvl7pPr>
            <a:lvl8pPr lvl="7">
              <a:spcBef>
                <a:spcPts val="0"/>
              </a:spcBef>
              <a:buClr>
                <a:schemeClr val="dk2"/>
              </a:buClr>
              <a:buSzPct val="100000"/>
              <a:buFont typeface="Raleway"/>
              <a:buNone/>
              <a:defRPr sz="3000" b="1">
                <a:solidFill>
                  <a:schemeClr val="dk2"/>
                </a:solidFill>
                <a:latin typeface="Raleway"/>
                <a:ea typeface="Raleway"/>
                <a:cs typeface="Raleway"/>
                <a:sym typeface="Raleway"/>
              </a:defRPr>
            </a:lvl8pPr>
            <a:lvl9pPr lvl="8">
              <a:spcBef>
                <a:spcPts val="0"/>
              </a:spcBef>
              <a:buClr>
                <a:schemeClr val="dk2"/>
              </a:buClr>
              <a:buSzPct val="100000"/>
              <a:buFont typeface="Raleway"/>
              <a:buNone/>
              <a:defRPr sz="3000" b="1">
                <a:solidFill>
                  <a:schemeClr val="dk2"/>
                </a:solidFill>
                <a:latin typeface="Raleway"/>
                <a:ea typeface="Raleway"/>
                <a:cs typeface="Raleway"/>
                <a:sym typeface="Raleway"/>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buFont typeface="Source Sans Pro"/>
              <a:defRPr sz="1800">
                <a:solidFill>
                  <a:schemeClr val="lt2"/>
                </a:solidFill>
                <a:latin typeface="Source Sans Pro"/>
                <a:ea typeface="Source Sans Pro"/>
                <a:cs typeface="Source Sans Pro"/>
                <a:sym typeface="Source Sans Pro"/>
              </a:defRPr>
            </a:lvl1pPr>
            <a:lvl2pPr lvl="1">
              <a:lnSpc>
                <a:spcPct val="115000"/>
              </a:lnSpc>
              <a:spcBef>
                <a:spcPts val="0"/>
              </a:spcBef>
              <a:spcAft>
                <a:spcPts val="1600"/>
              </a:spcAft>
              <a:buClr>
                <a:schemeClr val="lt2"/>
              </a:buClr>
              <a:buFont typeface="Source Sans Pro"/>
              <a:defRPr>
                <a:solidFill>
                  <a:schemeClr val="lt2"/>
                </a:solidFill>
                <a:latin typeface="Source Sans Pro"/>
                <a:ea typeface="Source Sans Pro"/>
                <a:cs typeface="Source Sans Pro"/>
                <a:sym typeface="Source Sans Pro"/>
              </a:defRPr>
            </a:lvl2pPr>
            <a:lvl3pPr lvl="2">
              <a:lnSpc>
                <a:spcPct val="115000"/>
              </a:lnSpc>
              <a:spcBef>
                <a:spcPts val="0"/>
              </a:spcBef>
              <a:spcAft>
                <a:spcPts val="1600"/>
              </a:spcAft>
              <a:buClr>
                <a:schemeClr val="lt2"/>
              </a:buClr>
              <a:buFont typeface="Source Sans Pro"/>
              <a:defRPr>
                <a:solidFill>
                  <a:schemeClr val="lt2"/>
                </a:solidFill>
                <a:latin typeface="Source Sans Pro"/>
                <a:ea typeface="Source Sans Pro"/>
                <a:cs typeface="Source Sans Pro"/>
                <a:sym typeface="Source Sans Pro"/>
              </a:defRPr>
            </a:lvl3pPr>
            <a:lvl4pPr lvl="3">
              <a:lnSpc>
                <a:spcPct val="115000"/>
              </a:lnSpc>
              <a:spcBef>
                <a:spcPts val="0"/>
              </a:spcBef>
              <a:spcAft>
                <a:spcPts val="1600"/>
              </a:spcAft>
              <a:buClr>
                <a:schemeClr val="lt2"/>
              </a:buClr>
              <a:buFont typeface="Source Sans Pro"/>
              <a:defRPr>
                <a:solidFill>
                  <a:schemeClr val="lt2"/>
                </a:solidFill>
                <a:latin typeface="Source Sans Pro"/>
                <a:ea typeface="Source Sans Pro"/>
                <a:cs typeface="Source Sans Pro"/>
                <a:sym typeface="Source Sans Pro"/>
              </a:defRPr>
            </a:lvl4pPr>
            <a:lvl5pPr lvl="4">
              <a:lnSpc>
                <a:spcPct val="115000"/>
              </a:lnSpc>
              <a:spcBef>
                <a:spcPts val="0"/>
              </a:spcBef>
              <a:spcAft>
                <a:spcPts val="1600"/>
              </a:spcAft>
              <a:buClr>
                <a:schemeClr val="lt2"/>
              </a:buClr>
              <a:buFont typeface="Source Sans Pro"/>
              <a:defRPr>
                <a:solidFill>
                  <a:schemeClr val="lt2"/>
                </a:solidFill>
                <a:latin typeface="Source Sans Pro"/>
                <a:ea typeface="Source Sans Pro"/>
                <a:cs typeface="Source Sans Pro"/>
                <a:sym typeface="Source Sans Pro"/>
              </a:defRPr>
            </a:lvl5pPr>
            <a:lvl6pPr lvl="5">
              <a:lnSpc>
                <a:spcPct val="115000"/>
              </a:lnSpc>
              <a:spcBef>
                <a:spcPts val="0"/>
              </a:spcBef>
              <a:spcAft>
                <a:spcPts val="1600"/>
              </a:spcAft>
              <a:buClr>
                <a:schemeClr val="lt2"/>
              </a:buClr>
              <a:buFont typeface="Source Sans Pro"/>
              <a:defRPr>
                <a:solidFill>
                  <a:schemeClr val="lt2"/>
                </a:solidFill>
                <a:latin typeface="Source Sans Pro"/>
                <a:ea typeface="Source Sans Pro"/>
                <a:cs typeface="Source Sans Pro"/>
                <a:sym typeface="Source Sans Pro"/>
              </a:defRPr>
            </a:lvl6pPr>
            <a:lvl7pPr lvl="6">
              <a:lnSpc>
                <a:spcPct val="115000"/>
              </a:lnSpc>
              <a:spcBef>
                <a:spcPts val="0"/>
              </a:spcBef>
              <a:spcAft>
                <a:spcPts val="1600"/>
              </a:spcAft>
              <a:buClr>
                <a:schemeClr val="lt2"/>
              </a:buClr>
              <a:buFont typeface="Source Sans Pro"/>
              <a:defRPr>
                <a:solidFill>
                  <a:schemeClr val="lt2"/>
                </a:solidFill>
                <a:latin typeface="Source Sans Pro"/>
                <a:ea typeface="Source Sans Pro"/>
                <a:cs typeface="Source Sans Pro"/>
                <a:sym typeface="Source Sans Pro"/>
              </a:defRPr>
            </a:lvl7pPr>
            <a:lvl8pPr lvl="7">
              <a:lnSpc>
                <a:spcPct val="115000"/>
              </a:lnSpc>
              <a:spcBef>
                <a:spcPts val="0"/>
              </a:spcBef>
              <a:spcAft>
                <a:spcPts val="1600"/>
              </a:spcAft>
              <a:buClr>
                <a:schemeClr val="lt2"/>
              </a:buClr>
              <a:buFont typeface="Source Sans Pro"/>
              <a:defRPr>
                <a:solidFill>
                  <a:schemeClr val="lt2"/>
                </a:solidFill>
                <a:latin typeface="Source Sans Pro"/>
                <a:ea typeface="Source Sans Pro"/>
                <a:cs typeface="Source Sans Pro"/>
                <a:sym typeface="Source Sans Pro"/>
              </a:defRPr>
            </a:lvl8pPr>
            <a:lvl9pPr lvl="8">
              <a:lnSpc>
                <a:spcPct val="115000"/>
              </a:lnSpc>
              <a:spcBef>
                <a:spcPts val="0"/>
              </a:spcBef>
              <a:spcAft>
                <a:spcPts val="1600"/>
              </a:spcAft>
              <a:buClr>
                <a:schemeClr val="lt2"/>
              </a:buClr>
              <a:buFont typeface="Source Sans Pro"/>
              <a:defRPr>
                <a:solidFill>
                  <a:schemeClr val="lt2"/>
                </a:solidFill>
                <a:latin typeface="Source Sans Pro"/>
                <a:ea typeface="Source Sans Pro"/>
                <a:cs typeface="Source Sans Pro"/>
                <a:sym typeface="Source Sans Pro"/>
              </a:defRPr>
            </a:lvl9pPr>
          </a:lstStyle>
          <a:p>
            <a:endParaRPr/>
          </a:p>
        </p:txBody>
      </p:sp>
      <p:sp>
        <p:nvSpPr>
          <p:cNvPr id="8" name="Shape 8"/>
          <p:cNvSpPr txBox="1">
            <a:spLocks noGrp="1"/>
          </p:cNvSpPr>
          <p:nvPr>
            <p:ph type="sldNum" idx="12"/>
          </p:nvPr>
        </p:nvSpPr>
        <p:spPr>
          <a:xfrm>
            <a:off x="8497999" y="4688758"/>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latin typeface="Source Sans Pro"/>
                <a:ea typeface="Source Sans Pro"/>
                <a:cs typeface="Source Sans Pro"/>
                <a:sym typeface="Source Sans Pro"/>
              </a:rPr>
              <a:t>‹#›</a:t>
            </a:fld>
            <a:endParaRPr lang="en" sz="1000">
              <a:solidFill>
                <a:schemeClr val="lt2"/>
              </a:solidFill>
              <a:latin typeface="Source Sans Pro"/>
              <a:ea typeface="Source Sans Pro"/>
              <a:cs typeface="Source Sans Pro"/>
              <a:sym typeface="Source Sans Pro"/>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ctrTitle"/>
          </p:nvPr>
        </p:nvSpPr>
        <p:spPr>
          <a:xfrm>
            <a:off x="78525" y="46625"/>
            <a:ext cx="8658000" cy="915900"/>
          </a:xfrm>
          <a:prstGeom prst="rect">
            <a:avLst/>
          </a:prstGeom>
        </p:spPr>
        <p:txBody>
          <a:bodyPr lIns="91425" tIns="91425" rIns="91425" bIns="91425" anchor="b" anchorCtr="0">
            <a:noAutofit/>
          </a:bodyPr>
          <a:lstStyle/>
          <a:p>
            <a:pPr lvl="0" algn="ctr">
              <a:spcBef>
                <a:spcPts val="0"/>
              </a:spcBef>
              <a:buNone/>
            </a:pPr>
            <a:r>
              <a:rPr lang="en" sz="2000" dirty="0">
                <a:latin typeface="Cambria" panose="02040503050406030204" pitchFamily="18" charset="0"/>
                <a:ea typeface="Georgia"/>
                <a:cs typeface="Georgia"/>
                <a:sym typeface="Georgia"/>
              </a:rPr>
              <a:t>NAVIGATE   A  GAME   USING   MOTION   DETECTION    THROUGH </a:t>
            </a:r>
            <a:br>
              <a:rPr lang="en" sz="2000" dirty="0">
                <a:latin typeface="Cambria" panose="02040503050406030204" pitchFamily="18" charset="0"/>
                <a:ea typeface="Georgia"/>
                <a:cs typeface="Georgia"/>
                <a:sym typeface="Georgia"/>
              </a:rPr>
            </a:br>
            <a:r>
              <a:rPr lang="en" sz="2000" dirty="0">
                <a:latin typeface="Cambria" panose="02040503050406030204" pitchFamily="18" charset="0"/>
                <a:ea typeface="Georgia"/>
                <a:cs typeface="Georgia"/>
                <a:sym typeface="Georgia"/>
              </a:rPr>
              <a:t>OPTICAL   FLOW  ALGORITHM</a:t>
            </a:r>
          </a:p>
        </p:txBody>
      </p:sp>
      <p:sp>
        <p:nvSpPr>
          <p:cNvPr id="59" name="Shape 59"/>
          <p:cNvSpPr txBox="1"/>
          <p:nvPr/>
        </p:nvSpPr>
        <p:spPr>
          <a:xfrm>
            <a:off x="3207545" y="1132837"/>
            <a:ext cx="3010200" cy="418800"/>
          </a:xfrm>
          <a:prstGeom prst="rect">
            <a:avLst/>
          </a:prstGeom>
          <a:noFill/>
          <a:ln>
            <a:noFill/>
          </a:ln>
        </p:spPr>
        <p:txBody>
          <a:bodyPr lIns="91425" tIns="91425" rIns="91425" bIns="91425" anchor="t" anchorCtr="0">
            <a:noAutofit/>
          </a:bodyPr>
          <a:lstStyle/>
          <a:p>
            <a:pPr lvl="0">
              <a:spcBef>
                <a:spcPts val="0"/>
              </a:spcBef>
              <a:buNone/>
            </a:pPr>
            <a:r>
              <a:rPr lang="en" sz="2400" b="1" dirty="0">
                <a:latin typeface="Georgia"/>
                <a:ea typeface="Georgia"/>
                <a:cs typeface="Georgia"/>
                <a:sym typeface="Georgia"/>
              </a:rPr>
              <a:t>THE TEAM</a:t>
            </a:r>
          </a:p>
        </p:txBody>
      </p:sp>
      <p:sp>
        <p:nvSpPr>
          <p:cNvPr id="64" name="Shape 64"/>
          <p:cNvSpPr txBox="1"/>
          <p:nvPr/>
        </p:nvSpPr>
        <p:spPr>
          <a:xfrm>
            <a:off x="78525" y="3734375"/>
            <a:ext cx="2172600" cy="1230300"/>
          </a:xfrm>
          <a:prstGeom prst="rect">
            <a:avLst/>
          </a:prstGeom>
          <a:noFill/>
          <a:ln>
            <a:noFill/>
          </a:ln>
        </p:spPr>
        <p:txBody>
          <a:bodyPr lIns="91425" tIns="91425" rIns="91425" bIns="91425" anchor="t" anchorCtr="0">
            <a:noAutofit/>
          </a:bodyPr>
          <a:lstStyle/>
          <a:p>
            <a:pPr lvl="0" algn="ctr">
              <a:spcBef>
                <a:spcPts val="0"/>
              </a:spcBef>
              <a:buNone/>
            </a:pPr>
            <a:r>
              <a:rPr lang="en">
                <a:solidFill>
                  <a:srgbClr val="FFFFFF"/>
                </a:solidFill>
              </a:rPr>
              <a:t>Saniya Sudhir Alekar,</a:t>
            </a:r>
            <a:br>
              <a:rPr lang="en">
                <a:solidFill>
                  <a:srgbClr val="FFFFFF"/>
                </a:solidFill>
              </a:rPr>
            </a:br>
            <a:r>
              <a:rPr lang="en">
                <a:solidFill>
                  <a:srgbClr val="FFFFFF"/>
                </a:solidFill>
              </a:rPr>
              <a:t>MS, Computer Science</a:t>
            </a:r>
          </a:p>
        </p:txBody>
      </p:sp>
      <p:sp>
        <p:nvSpPr>
          <p:cNvPr id="65" name="Shape 65"/>
          <p:cNvSpPr txBox="1"/>
          <p:nvPr/>
        </p:nvSpPr>
        <p:spPr>
          <a:xfrm>
            <a:off x="2243675" y="3734375"/>
            <a:ext cx="2141700" cy="837600"/>
          </a:xfrm>
          <a:prstGeom prst="rect">
            <a:avLst/>
          </a:prstGeom>
          <a:noFill/>
          <a:ln>
            <a:noFill/>
          </a:ln>
        </p:spPr>
        <p:txBody>
          <a:bodyPr lIns="91425" tIns="91425" rIns="91425" bIns="91425" anchor="t" anchorCtr="0">
            <a:noAutofit/>
          </a:bodyPr>
          <a:lstStyle/>
          <a:p>
            <a:pPr lvl="0" algn="ctr">
              <a:spcBef>
                <a:spcPts val="0"/>
              </a:spcBef>
              <a:buClr>
                <a:schemeClr val="dk2"/>
              </a:buClr>
              <a:buFont typeface="Arial"/>
              <a:buNone/>
            </a:pPr>
            <a:r>
              <a:rPr lang="en">
                <a:solidFill>
                  <a:srgbClr val="F3F3F3"/>
                </a:solidFill>
              </a:rPr>
              <a:t>Titash Mandal,</a:t>
            </a:r>
            <a:br>
              <a:rPr lang="en">
                <a:solidFill>
                  <a:srgbClr val="F3F3F3"/>
                </a:solidFill>
              </a:rPr>
            </a:br>
            <a:r>
              <a:rPr lang="en">
                <a:solidFill>
                  <a:srgbClr val="F3F3F3"/>
                </a:solidFill>
              </a:rPr>
              <a:t>MS, Computer Science</a:t>
            </a:r>
          </a:p>
        </p:txBody>
      </p:sp>
      <p:sp>
        <p:nvSpPr>
          <p:cNvPr id="66" name="Shape 66"/>
          <p:cNvSpPr txBox="1"/>
          <p:nvPr/>
        </p:nvSpPr>
        <p:spPr>
          <a:xfrm>
            <a:off x="4580725" y="3734375"/>
            <a:ext cx="2172600" cy="837600"/>
          </a:xfrm>
          <a:prstGeom prst="rect">
            <a:avLst/>
          </a:prstGeom>
          <a:noFill/>
          <a:ln>
            <a:noFill/>
          </a:ln>
        </p:spPr>
        <p:txBody>
          <a:bodyPr lIns="91425" tIns="91425" rIns="91425" bIns="91425" anchor="t" anchorCtr="0">
            <a:noAutofit/>
          </a:bodyPr>
          <a:lstStyle/>
          <a:p>
            <a:pPr lvl="0" algn="ctr">
              <a:spcBef>
                <a:spcPts val="0"/>
              </a:spcBef>
              <a:buNone/>
            </a:pPr>
            <a:r>
              <a:rPr lang="en">
                <a:solidFill>
                  <a:srgbClr val="F3F3F3"/>
                </a:solidFill>
              </a:rPr>
              <a:t>Sen Huo,</a:t>
            </a:r>
            <a:br>
              <a:rPr lang="en">
                <a:solidFill>
                  <a:srgbClr val="F3F3F3"/>
                </a:solidFill>
              </a:rPr>
            </a:br>
            <a:r>
              <a:rPr lang="en">
                <a:solidFill>
                  <a:srgbClr val="F3F3F3"/>
                </a:solidFill>
              </a:rPr>
              <a:t>MS, Computer Science</a:t>
            </a:r>
          </a:p>
        </p:txBody>
      </p:sp>
      <p:sp>
        <p:nvSpPr>
          <p:cNvPr id="67" name="Shape 67"/>
          <p:cNvSpPr txBox="1"/>
          <p:nvPr/>
        </p:nvSpPr>
        <p:spPr>
          <a:xfrm>
            <a:off x="6845100" y="3734375"/>
            <a:ext cx="2141700" cy="732900"/>
          </a:xfrm>
          <a:prstGeom prst="rect">
            <a:avLst/>
          </a:prstGeom>
          <a:noFill/>
          <a:ln>
            <a:noFill/>
          </a:ln>
        </p:spPr>
        <p:txBody>
          <a:bodyPr lIns="91425" tIns="91425" rIns="91425" bIns="91425" anchor="t" anchorCtr="0">
            <a:noAutofit/>
          </a:bodyPr>
          <a:lstStyle/>
          <a:p>
            <a:pPr lvl="0" algn="ctr">
              <a:spcBef>
                <a:spcPts val="0"/>
              </a:spcBef>
              <a:buNone/>
            </a:pPr>
            <a:r>
              <a:rPr lang="en">
                <a:solidFill>
                  <a:srgbClr val="F3F3F3"/>
                </a:solidFill>
              </a:rPr>
              <a:t>Hanzhao Wang,</a:t>
            </a:r>
            <a:br>
              <a:rPr lang="en">
                <a:solidFill>
                  <a:srgbClr val="F3F3F3"/>
                </a:solidFill>
              </a:rPr>
            </a:br>
            <a:r>
              <a:rPr lang="en">
                <a:solidFill>
                  <a:srgbClr val="F3F3F3"/>
                </a:solidFill>
              </a:rPr>
              <a:t>MS, Computer Science</a:t>
            </a:r>
          </a:p>
        </p:txBody>
      </p:sp>
      <p:pic>
        <p:nvPicPr>
          <p:cNvPr id="68" name="Shape 68" descr="nyu.png"/>
          <p:cNvPicPr preferRelativeResize="0"/>
          <p:nvPr/>
        </p:nvPicPr>
        <p:blipFill>
          <a:blip r:embed="rId3">
            <a:alphaModFix/>
          </a:blip>
          <a:stretch>
            <a:fillRect/>
          </a:stretch>
        </p:blipFill>
        <p:spPr>
          <a:xfrm>
            <a:off x="6241425" y="4467274"/>
            <a:ext cx="2799975" cy="623399"/>
          </a:xfrm>
          <a:prstGeom prst="rect">
            <a:avLst/>
          </a:prstGeom>
          <a:noFill/>
          <a:ln>
            <a:noFill/>
          </a:ln>
        </p:spPr>
      </p:pic>
      <p:sp>
        <p:nvSpPr>
          <p:cNvPr id="4" name="Oval 3"/>
          <p:cNvSpPr/>
          <p:nvPr/>
        </p:nvSpPr>
        <p:spPr>
          <a:xfrm>
            <a:off x="577307" y="1925887"/>
            <a:ext cx="1339087" cy="133461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644981" y="2000565"/>
            <a:ext cx="1339087" cy="133461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902338" y="2000565"/>
            <a:ext cx="1339087" cy="133461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246406" y="1956987"/>
            <a:ext cx="1339087" cy="133461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865258" y="2078169"/>
            <a:ext cx="763183" cy="1092257"/>
          </a:xfrm>
          <a:prstGeom prst="rect">
            <a:avLst/>
          </a:prstGeom>
        </p:spPr>
      </p:pic>
      <p:pic>
        <p:nvPicPr>
          <p:cNvPr id="8" name="Picture 7"/>
          <p:cNvPicPr>
            <a:picLocks noChangeAspect="1"/>
          </p:cNvPicPr>
          <p:nvPr/>
        </p:nvPicPr>
        <p:blipFill>
          <a:blip r:embed="rId5"/>
          <a:stretch>
            <a:fillRect/>
          </a:stretch>
        </p:blipFill>
        <p:spPr>
          <a:xfrm>
            <a:off x="2964296" y="2200904"/>
            <a:ext cx="750453" cy="96952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8705" y="2251043"/>
            <a:ext cx="926352" cy="783926"/>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450" y="2209469"/>
            <a:ext cx="825500" cy="825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hatsApp Video 2017-05-02 at 12.17.02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18260" y="792480"/>
            <a:ext cx="6263640" cy="3303270"/>
          </a:xfrm>
          <a:prstGeom prst="rect">
            <a:avLst/>
          </a:prstGeom>
        </p:spPr>
      </p:pic>
      <p:sp>
        <p:nvSpPr>
          <p:cNvPr id="4" name="TextBox 3"/>
          <p:cNvSpPr txBox="1"/>
          <p:nvPr/>
        </p:nvSpPr>
        <p:spPr>
          <a:xfrm>
            <a:off x="1013460" y="274320"/>
            <a:ext cx="7627620" cy="369332"/>
          </a:xfrm>
          <a:prstGeom prst="rect">
            <a:avLst/>
          </a:prstGeom>
          <a:noFill/>
        </p:spPr>
        <p:txBody>
          <a:bodyPr wrap="square" rtlCol="0">
            <a:spAutoFit/>
          </a:bodyPr>
          <a:lstStyle/>
          <a:p>
            <a:r>
              <a:rPr lang="en-US" sz="1800" b="1" dirty="0"/>
              <a:t>MOTION DETECTION USED TO NAVIGATE THE PACMAN GAME</a:t>
            </a:r>
            <a:r>
              <a:rPr lang="en-US" dirty="0"/>
              <a:t>.</a:t>
            </a:r>
          </a:p>
        </p:txBody>
      </p:sp>
      <p:pic>
        <p:nvPicPr>
          <p:cNvPr id="5" name="Shape 68" descr="nyu.png"/>
          <p:cNvPicPr preferRelativeResize="0"/>
          <p:nvPr/>
        </p:nvPicPr>
        <p:blipFill>
          <a:blip r:embed="rId5">
            <a:alphaModFix/>
          </a:blip>
          <a:stretch>
            <a:fillRect/>
          </a:stretch>
        </p:blipFill>
        <p:spPr>
          <a:xfrm>
            <a:off x="6598920" y="4572000"/>
            <a:ext cx="2545080" cy="571500"/>
          </a:xfrm>
          <a:prstGeom prst="rect">
            <a:avLst/>
          </a:prstGeom>
          <a:noFill/>
          <a:ln>
            <a:noFill/>
          </a:ln>
        </p:spPr>
      </p:pic>
    </p:spTree>
    <p:extLst>
      <p:ext uri="{BB962C8B-B14F-4D97-AF65-F5344CB8AC3E}">
        <p14:creationId xmlns:p14="http://schemas.microsoft.com/office/powerpoint/2010/main" val="19492006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77287" y="592017"/>
            <a:ext cx="4639776" cy="3538023"/>
          </a:xfrm>
          <a:prstGeom prst="rect">
            <a:avLst/>
          </a:prstGeom>
        </p:spPr>
      </p:pic>
      <p:sp>
        <p:nvSpPr>
          <p:cNvPr id="5" name="TextBox 4"/>
          <p:cNvSpPr txBox="1"/>
          <p:nvPr/>
        </p:nvSpPr>
        <p:spPr>
          <a:xfrm>
            <a:off x="784927" y="137565"/>
            <a:ext cx="7193820" cy="369332"/>
          </a:xfrm>
          <a:prstGeom prst="rect">
            <a:avLst/>
          </a:prstGeom>
          <a:noFill/>
        </p:spPr>
        <p:txBody>
          <a:bodyPr wrap="square" rtlCol="0">
            <a:spAutoFit/>
          </a:bodyPr>
          <a:lstStyle/>
          <a:p>
            <a:pPr algn="ctr"/>
            <a:r>
              <a:rPr lang="en-US" sz="1800" b="1" dirty="0"/>
              <a:t>MORE OUTPUTS OF THE PROGRAM</a:t>
            </a:r>
          </a:p>
        </p:txBody>
      </p:sp>
      <p:pic>
        <p:nvPicPr>
          <p:cNvPr id="6" name="Shape 68" descr="nyu.png"/>
          <p:cNvPicPr preferRelativeResize="0"/>
          <p:nvPr/>
        </p:nvPicPr>
        <p:blipFill>
          <a:blip r:embed="rId4">
            <a:alphaModFix/>
          </a:blip>
          <a:stretch>
            <a:fillRect/>
          </a:stretch>
        </p:blipFill>
        <p:spPr>
          <a:xfrm>
            <a:off x="6598920" y="4572000"/>
            <a:ext cx="2545080" cy="571500"/>
          </a:xfrm>
          <a:prstGeom prst="rect">
            <a:avLst/>
          </a:prstGeom>
          <a:noFill/>
          <a:ln>
            <a:noFill/>
          </a:ln>
        </p:spPr>
      </p:pic>
      <p:pic>
        <p:nvPicPr>
          <p:cNvPr id="10" name="Picture 9"/>
          <p:cNvPicPr>
            <a:picLocks noChangeAspect="1"/>
          </p:cNvPicPr>
          <p:nvPr/>
        </p:nvPicPr>
        <p:blipFill>
          <a:blip r:embed="rId5"/>
          <a:stretch>
            <a:fillRect/>
          </a:stretch>
        </p:blipFill>
        <p:spPr>
          <a:xfrm>
            <a:off x="5311140" y="807720"/>
            <a:ext cx="3505200" cy="3101340"/>
          </a:xfrm>
          <a:prstGeom prst="rect">
            <a:avLst/>
          </a:prstGeom>
        </p:spPr>
      </p:pic>
      <p:sp>
        <p:nvSpPr>
          <p:cNvPr id="11" name="TextBox 10"/>
          <p:cNvSpPr txBox="1"/>
          <p:nvPr/>
        </p:nvSpPr>
        <p:spPr>
          <a:xfrm>
            <a:off x="5585459" y="3948273"/>
            <a:ext cx="3164463" cy="523220"/>
          </a:xfrm>
          <a:prstGeom prst="rect">
            <a:avLst/>
          </a:prstGeom>
          <a:noFill/>
        </p:spPr>
        <p:txBody>
          <a:bodyPr wrap="square" rtlCol="0">
            <a:spAutoFit/>
          </a:bodyPr>
          <a:lstStyle/>
          <a:p>
            <a:r>
              <a:rPr lang="en-US" dirty="0"/>
              <a:t>Mask applied to the image to only detect the ball.</a:t>
            </a:r>
          </a:p>
        </p:txBody>
      </p:sp>
      <p:sp>
        <p:nvSpPr>
          <p:cNvPr id="12" name="TextBox 11"/>
          <p:cNvSpPr txBox="1"/>
          <p:nvPr/>
        </p:nvSpPr>
        <p:spPr>
          <a:xfrm>
            <a:off x="784927" y="4209883"/>
            <a:ext cx="4221480" cy="523220"/>
          </a:xfrm>
          <a:prstGeom prst="rect">
            <a:avLst/>
          </a:prstGeom>
          <a:noFill/>
        </p:spPr>
        <p:txBody>
          <a:bodyPr wrap="square" rtlCol="0">
            <a:spAutoFit/>
          </a:bodyPr>
          <a:lstStyle/>
          <a:p>
            <a:r>
              <a:rPr lang="en-US" dirty="0"/>
              <a:t>Graph generated to detect the direction of movement of hand while playing the game</a:t>
            </a:r>
          </a:p>
        </p:txBody>
      </p:sp>
    </p:spTree>
    <p:extLst>
      <p:ext uri="{BB962C8B-B14F-4D97-AF65-F5344CB8AC3E}">
        <p14:creationId xmlns:p14="http://schemas.microsoft.com/office/powerpoint/2010/main" val="27903226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idx="4294967295"/>
          </p:nvPr>
        </p:nvSpPr>
        <p:spPr>
          <a:xfrm>
            <a:off x="-54023" y="7952"/>
            <a:ext cx="8520599" cy="572699"/>
          </a:xfrm>
          <a:prstGeom prst="rect">
            <a:avLst/>
          </a:prstGeom>
        </p:spPr>
        <p:txBody>
          <a:bodyPr lIns="91425" tIns="91425" rIns="91425" bIns="91425" anchor="t" anchorCtr="0">
            <a:noAutofit/>
          </a:bodyPr>
          <a:lstStyle/>
          <a:p>
            <a:pPr lvl="0">
              <a:spcBef>
                <a:spcPts val="0"/>
              </a:spcBef>
              <a:buNone/>
            </a:pPr>
            <a:r>
              <a:rPr lang="en-US" sz="1600" dirty="0"/>
              <a:t> Comparison between the initial stage of the project and the final stage of the project</a:t>
            </a:r>
            <a:endParaRPr lang="en" sz="1600" dirty="0"/>
          </a:p>
        </p:txBody>
      </p:sp>
      <p:sp>
        <p:nvSpPr>
          <p:cNvPr id="126" name="Shape 126"/>
          <p:cNvSpPr txBox="1">
            <a:spLocks noGrp="1"/>
          </p:cNvSpPr>
          <p:nvPr>
            <p:ph type="body" idx="4294967295"/>
          </p:nvPr>
        </p:nvSpPr>
        <p:spPr>
          <a:xfrm>
            <a:off x="7477000" y="430582"/>
            <a:ext cx="1099075" cy="180482"/>
          </a:xfrm>
          <a:prstGeom prst="rect">
            <a:avLst/>
          </a:prstGeom>
        </p:spPr>
        <p:txBody>
          <a:bodyPr lIns="91425" tIns="91425" rIns="91425" bIns="91425" anchor="ctr" anchorCtr="0">
            <a:noAutofit/>
          </a:bodyPr>
          <a:lstStyle/>
          <a:p>
            <a:pPr lvl="0">
              <a:lnSpc>
                <a:spcPct val="100000"/>
              </a:lnSpc>
              <a:spcBef>
                <a:spcPts val="0"/>
              </a:spcBef>
              <a:spcAft>
                <a:spcPts val="0"/>
              </a:spcAft>
              <a:buNone/>
            </a:pPr>
            <a:r>
              <a:rPr lang="en" sz="1400" b="1" dirty="0">
                <a:solidFill>
                  <a:schemeClr val="bg2"/>
                </a:solidFill>
              </a:rPr>
              <a:t>Intia</a:t>
            </a:r>
            <a:r>
              <a:rPr lang="en-US" sz="1400" b="1" dirty="0">
                <a:solidFill>
                  <a:schemeClr val="bg2"/>
                </a:solidFill>
              </a:rPr>
              <a:t>l Stage</a:t>
            </a:r>
            <a:endParaRPr lang="en" sz="1400" b="1" dirty="0">
              <a:solidFill>
                <a:schemeClr val="bg2"/>
              </a:solidFill>
            </a:endParaRPr>
          </a:p>
        </p:txBody>
      </p:sp>
      <p:sp>
        <p:nvSpPr>
          <p:cNvPr id="127" name="Shape 127"/>
          <p:cNvSpPr/>
          <p:nvPr/>
        </p:nvSpPr>
        <p:spPr>
          <a:xfrm>
            <a:off x="8685575" y="411049"/>
            <a:ext cx="218999" cy="218999"/>
          </a:xfrm>
          <a:prstGeom prst="rect">
            <a:avLst/>
          </a:prstGeom>
          <a:solidFill>
            <a:schemeClr val="tx1">
              <a:lumMod val="40000"/>
              <a:lumOff val="60000"/>
            </a:schemeClr>
          </a:solidFill>
          <a:ln>
            <a:noFill/>
          </a:ln>
        </p:spPr>
        <p:txBody>
          <a:bodyPr lIns="91425" tIns="91425" rIns="91425" bIns="91425" anchor="ctr" anchorCtr="0">
            <a:noAutofit/>
          </a:bodyPr>
          <a:lstStyle/>
          <a:p>
            <a:pPr lvl="0">
              <a:spcBef>
                <a:spcPts val="0"/>
              </a:spcBef>
              <a:buNone/>
            </a:pPr>
            <a:endParaRPr/>
          </a:p>
        </p:txBody>
      </p:sp>
      <p:sp>
        <p:nvSpPr>
          <p:cNvPr id="128" name="Shape 128"/>
          <p:cNvSpPr txBox="1">
            <a:spLocks noGrp="1"/>
          </p:cNvSpPr>
          <p:nvPr>
            <p:ph type="body" idx="4294967295"/>
          </p:nvPr>
        </p:nvSpPr>
        <p:spPr>
          <a:xfrm>
            <a:off x="7545064" y="710286"/>
            <a:ext cx="1116375" cy="187144"/>
          </a:xfrm>
          <a:prstGeom prst="rect">
            <a:avLst/>
          </a:prstGeom>
        </p:spPr>
        <p:txBody>
          <a:bodyPr lIns="91425" tIns="91425" rIns="91425" bIns="91425" anchor="ctr" anchorCtr="0">
            <a:noAutofit/>
          </a:bodyPr>
          <a:lstStyle/>
          <a:p>
            <a:pPr lvl="0">
              <a:lnSpc>
                <a:spcPct val="100000"/>
              </a:lnSpc>
              <a:spcBef>
                <a:spcPts val="0"/>
              </a:spcBef>
              <a:spcAft>
                <a:spcPts val="0"/>
              </a:spcAft>
              <a:buNone/>
            </a:pPr>
            <a:r>
              <a:rPr lang="en" sz="1400" b="1" dirty="0">
                <a:solidFill>
                  <a:schemeClr val="bg2"/>
                </a:solidFill>
              </a:rPr>
              <a:t>Final Stage</a:t>
            </a:r>
          </a:p>
        </p:txBody>
      </p:sp>
      <p:sp>
        <p:nvSpPr>
          <p:cNvPr id="129" name="Shape 129"/>
          <p:cNvSpPr/>
          <p:nvPr/>
        </p:nvSpPr>
        <p:spPr>
          <a:xfrm>
            <a:off x="8697248" y="711623"/>
            <a:ext cx="218999" cy="218999"/>
          </a:xfrm>
          <a:prstGeom prst="rect">
            <a:avLst/>
          </a:prstGeom>
          <a:solidFill>
            <a:schemeClr val="tx1"/>
          </a:solidFill>
          <a:ln>
            <a:noFill/>
          </a:ln>
        </p:spPr>
        <p:txBody>
          <a:bodyPr lIns="91425" tIns="91425" rIns="91425" bIns="91425" anchor="ctr" anchorCtr="0">
            <a:noAutofit/>
          </a:bodyPr>
          <a:lstStyle/>
          <a:p>
            <a:pPr lvl="0">
              <a:spcBef>
                <a:spcPts val="0"/>
              </a:spcBef>
              <a:buNone/>
            </a:pPr>
            <a:endParaRPr/>
          </a:p>
        </p:txBody>
      </p:sp>
      <p:sp>
        <p:nvSpPr>
          <p:cNvPr id="133" name="Shape 133"/>
          <p:cNvSpPr txBox="1">
            <a:spLocks noGrp="1"/>
          </p:cNvSpPr>
          <p:nvPr>
            <p:ph type="body" idx="4294967295"/>
          </p:nvPr>
        </p:nvSpPr>
        <p:spPr>
          <a:xfrm>
            <a:off x="5689075" y="3083375"/>
            <a:ext cx="689400" cy="314400"/>
          </a:xfrm>
          <a:prstGeom prst="rect">
            <a:avLst/>
          </a:prstGeom>
        </p:spPr>
        <p:txBody>
          <a:bodyPr lIns="91425" tIns="91425" rIns="91425" bIns="91425" anchor="ctr" anchorCtr="0">
            <a:noAutofit/>
          </a:bodyPr>
          <a:lstStyle/>
          <a:p>
            <a:pPr lvl="0" algn="ctr">
              <a:lnSpc>
                <a:spcPct val="100000"/>
              </a:lnSpc>
              <a:spcBef>
                <a:spcPts val="0"/>
              </a:spcBef>
              <a:spcAft>
                <a:spcPts val="0"/>
              </a:spcAft>
              <a:buNone/>
            </a:pPr>
            <a:r>
              <a:rPr lang="en" sz="1400" b="1">
                <a:solidFill>
                  <a:schemeClr val="lt1"/>
                </a:solidFill>
              </a:rPr>
              <a:t>5</a:t>
            </a:r>
          </a:p>
        </p:txBody>
      </p:sp>
      <p:sp>
        <p:nvSpPr>
          <p:cNvPr id="135" name="Shape 135"/>
          <p:cNvSpPr txBox="1">
            <a:spLocks noGrp="1"/>
          </p:cNvSpPr>
          <p:nvPr>
            <p:ph type="body" idx="4294967295"/>
          </p:nvPr>
        </p:nvSpPr>
        <p:spPr>
          <a:xfrm>
            <a:off x="5689050" y="3814037"/>
            <a:ext cx="689400" cy="314400"/>
          </a:xfrm>
          <a:prstGeom prst="rect">
            <a:avLst/>
          </a:prstGeom>
        </p:spPr>
        <p:txBody>
          <a:bodyPr lIns="91425" tIns="91425" rIns="91425" bIns="91425" anchor="ctr" anchorCtr="0">
            <a:noAutofit/>
          </a:bodyPr>
          <a:lstStyle/>
          <a:p>
            <a:pPr lvl="0" algn="ctr">
              <a:lnSpc>
                <a:spcPct val="100000"/>
              </a:lnSpc>
              <a:spcBef>
                <a:spcPts val="0"/>
              </a:spcBef>
              <a:spcAft>
                <a:spcPts val="0"/>
              </a:spcAft>
              <a:buNone/>
            </a:pPr>
            <a:r>
              <a:rPr lang="en" sz="1400" b="1">
                <a:solidFill>
                  <a:schemeClr val="lt1"/>
                </a:solidFill>
              </a:rPr>
              <a:t>15</a:t>
            </a:r>
          </a:p>
        </p:txBody>
      </p:sp>
      <p:sp>
        <p:nvSpPr>
          <p:cNvPr id="136" name="Shape 136"/>
          <p:cNvSpPr txBox="1">
            <a:spLocks noGrp="1"/>
          </p:cNvSpPr>
          <p:nvPr>
            <p:ph type="body" idx="4294967295"/>
          </p:nvPr>
        </p:nvSpPr>
        <p:spPr>
          <a:xfrm>
            <a:off x="5735962" y="4345034"/>
            <a:ext cx="1387590" cy="76297"/>
          </a:xfrm>
          <a:prstGeom prst="rect">
            <a:avLst/>
          </a:prstGeom>
        </p:spPr>
        <p:txBody>
          <a:bodyPr lIns="91425" tIns="91425" rIns="91425" bIns="91425" anchor="ctr" anchorCtr="0">
            <a:noAutofit/>
          </a:bodyPr>
          <a:lstStyle/>
          <a:p>
            <a:pPr lvl="0" algn="ctr">
              <a:lnSpc>
                <a:spcPct val="100000"/>
              </a:lnSpc>
              <a:spcBef>
                <a:spcPts val="0"/>
              </a:spcBef>
              <a:spcAft>
                <a:spcPts val="0"/>
              </a:spcAft>
              <a:buNone/>
            </a:pPr>
            <a:r>
              <a:rPr lang="en" sz="1400" b="1" dirty="0">
                <a:solidFill>
                  <a:schemeClr val="dk1"/>
                </a:solidFill>
              </a:rPr>
              <a:t>Mo</a:t>
            </a:r>
            <a:r>
              <a:rPr lang="en-US" sz="1400" b="1" dirty="0" err="1">
                <a:solidFill>
                  <a:schemeClr val="dk1"/>
                </a:solidFill>
              </a:rPr>
              <a:t>tion</a:t>
            </a:r>
            <a:endParaRPr lang="en-US" sz="1400" b="1" dirty="0">
              <a:solidFill>
                <a:schemeClr val="dk1"/>
              </a:solidFill>
            </a:endParaRPr>
          </a:p>
          <a:p>
            <a:pPr lvl="0" algn="ctr">
              <a:lnSpc>
                <a:spcPct val="100000"/>
              </a:lnSpc>
              <a:spcBef>
                <a:spcPts val="0"/>
              </a:spcBef>
              <a:spcAft>
                <a:spcPts val="0"/>
              </a:spcAft>
              <a:buNone/>
            </a:pPr>
            <a:r>
              <a:rPr lang="en-US" sz="1400" b="1" dirty="0">
                <a:solidFill>
                  <a:schemeClr val="dk1"/>
                </a:solidFill>
              </a:rPr>
              <a:t>direction Tracking</a:t>
            </a:r>
            <a:endParaRPr lang="en" sz="1400" b="1" dirty="0">
              <a:solidFill>
                <a:schemeClr val="dk1"/>
              </a:solidFill>
            </a:endParaRPr>
          </a:p>
        </p:txBody>
      </p:sp>
      <p:sp>
        <p:nvSpPr>
          <p:cNvPr id="137" name="Shape 137"/>
          <p:cNvSpPr txBox="1">
            <a:spLocks noGrp="1"/>
          </p:cNvSpPr>
          <p:nvPr>
            <p:ph type="body" idx="4294967295"/>
          </p:nvPr>
        </p:nvSpPr>
        <p:spPr>
          <a:xfrm>
            <a:off x="6534825" y="2069100"/>
            <a:ext cx="689400" cy="314400"/>
          </a:xfrm>
          <a:prstGeom prst="rect">
            <a:avLst/>
          </a:prstGeom>
        </p:spPr>
        <p:txBody>
          <a:bodyPr lIns="91425" tIns="91425" rIns="91425" bIns="91425" anchor="ctr" anchorCtr="0">
            <a:noAutofit/>
          </a:bodyPr>
          <a:lstStyle/>
          <a:p>
            <a:pPr lvl="0" algn="ctr">
              <a:lnSpc>
                <a:spcPct val="100000"/>
              </a:lnSpc>
              <a:spcBef>
                <a:spcPts val="0"/>
              </a:spcBef>
              <a:spcAft>
                <a:spcPts val="0"/>
              </a:spcAft>
              <a:buNone/>
            </a:pPr>
            <a:r>
              <a:rPr lang="en" sz="1400" b="1">
                <a:solidFill>
                  <a:schemeClr val="accent5"/>
                </a:solidFill>
              </a:rPr>
              <a:t>29</a:t>
            </a:r>
          </a:p>
        </p:txBody>
      </p:sp>
      <p:sp>
        <p:nvSpPr>
          <p:cNvPr id="138" name="Shape 138"/>
          <p:cNvSpPr/>
          <p:nvPr/>
        </p:nvSpPr>
        <p:spPr>
          <a:xfrm>
            <a:off x="5940981" y="1553818"/>
            <a:ext cx="1069485" cy="822905"/>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39" name="Shape 139"/>
          <p:cNvSpPr txBox="1">
            <a:spLocks noGrp="1"/>
          </p:cNvSpPr>
          <p:nvPr>
            <p:ph type="body" idx="4294967295"/>
          </p:nvPr>
        </p:nvSpPr>
        <p:spPr>
          <a:xfrm>
            <a:off x="6126089" y="2832451"/>
            <a:ext cx="1121925" cy="314400"/>
          </a:xfrm>
          <a:prstGeom prst="rect">
            <a:avLst/>
          </a:prstGeom>
        </p:spPr>
        <p:txBody>
          <a:bodyPr lIns="91425" tIns="91425" rIns="91425" bIns="91425" anchor="ctr" anchorCtr="0">
            <a:noAutofit/>
          </a:bodyPr>
          <a:lstStyle/>
          <a:p>
            <a:pPr lvl="0" algn="ctr">
              <a:lnSpc>
                <a:spcPct val="100000"/>
              </a:lnSpc>
              <a:spcBef>
                <a:spcPts val="0"/>
              </a:spcBef>
              <a:spcAft>
                <a:spcPts val="0"/>
              </a:spcAft>
              <a:buNone/>
            </a:pPr>
            <a:r>
              <a:rPr lang="en" sz="1400" b="1" dirty="0">
                <a:solidFill>
                  <a:schemeClr val="lt1"/>
                </a:solidFill>
              </a:rPr>
              <a:t>Direction an be tracked n</a:t>
            </a:r>
          </a:p>
        </p:txBody>
      </p:sp>
      <p:sp>
        <p:nvSpPr>
          <p:cNvPr id="140" name="Shape 140"/>
          <p:cNvSpPr/>
          <p:nvPr/>
        </p:nvSpPr>
        <p:spPr>
          <a:xfrm>
            <a:off x="5945511" y="2276842"/>
            <a:ext cx="1064955" cy="1781826"/>
          </a:xfrm>
          <a:prstGeom prst="rect">
            <a:avLst/>
          </a:prstGeom>
          <a:solidFill>
            <a:schemeClr val="tx1">
              <a:lumMod val="40000"/>
              <a:lumOff val="60000"/>
            </a:schemeClr>
          </a:solidFill>
          <a:ln>
            <a:noFill/>
          </a:ln>
        </p:spPr>
        <p:txBody>
          <a:bodyPr lIns="91425" tIns="91425" rIns="91425" bIns="91425" anchor="ctr" anchorCtr="0">
            <a:noAutofit/>
          </a:bodyPr>
          <a:lstStyle/>
          <a:p>
            <a:pPr lvl="0">
              <a:spcBef>
                <a:spcPts val="0"/>
              </a:spcBef>
              <a:buNone/>
            </a:pPr>
            <a:endParaRPr/>
          </a:p>
        </p:txBody>
      </p:sp>
      <p:sp>
        <p:nvSpPr>
          <p:cNvPr id="141" name="Shape 141"/>
          <p:cNvSpPr txBox="1">
            <a:spLocks noGrp="1"/>
          </p:cNvSpPr>
          <p:nvPr>
            <p:ph type="body" idx="4294967295"/>
          </p:nvPr>
        </p:nvSpPr>
        <p:spPr>
          <a:xfrm>
            <a:off x="5899146" y="2935802"/>
            <a:ext cx="1069461" cy="761657"/>
          </a:xfrm>
          <a:prstGeom prst="rect">
            <a:avLst/>
          </a:prstGeom>
        </p:spPr>
        <p:txBody>
          <a:bodyPr lIns="91425" tIns="91425" rIns="91425" bIns="91425" anchor="ctr" anchorCtr="0">
            <a:noAutofit/>
          </a:bodyPr>
          <a:lstStyle/>
          <a:p>
            <a:pPr lvl="0" algn="ctr">
              <a:lnSpc>
                <a:spcPct val="100000"/>
              </a:lnSpc>
              <a:spcBef>
                <a:spcPts val="0"/>
              </a:spcBef>
              <a:spcAft>
                <a:spcPts val="0"/>
              </a:spcAft>
              <a:buNone/>
            </a:pPr>
            <a:r>
              <a:rPr lang="en" sz="1400" b="1" dirty="0">
                <a:solidFill>
                  <a:schemeClr val="lt1"/>
                </a:solidFill>
              </a:rPr>
              <a:t>Too large Database needed</a:t>
            </a:r>
          </a:p>
        </p:txBody>
      </p:sp>
      <p:sp>
        <p:nvSpPr>
          <p:cNvPr id="142" name="Shape 142"/>
          <p:cNvSpPr txBox="1">
            <a:spLocks noGrp="1"/>
          </p:cNvSpPr>
          <p:nvPr>
            <p:ph type="body" idx="4294967295"/>
          </p:nvPr>
        </p:nvSpPr>
        <p:spPr>
          <a:xfrm>
            <a:off x="7123551" y="4243087"/>
            <a:ext cx="1092012" cy="314400"/>
          </a:xfrm>
          <a:prstGeom prst="rect">
            <a:avLst/>
          </a:prstGeom>
        </p:spPr>
        <p:txBody>
          <a:bodyPr lIns="91425" tIns="91425" rIns="91425" bIns="91425" anchor="ctr" anchorCtr="0">
            <a:noAutofit/>
          </a:bodyPr>
          <a:lstStyle/>
          <a:p>
            <a:pPr lvl="0" algn="ctr">
              <a:lnSpc>
                <a:spcPct val="100000"/>
              </a:lnSpc>
              <a:spcBef>
                <a:spcPts val="0"/>
              </a:spcBef>
              <a:spcAft>
                <a:spcPts val="0"/>
              </a:spcAft>
              <a:buNone/>
            </a:pPr>
            <a:r>
              <a:rPr lang="en" sz="1400" b="1" dirty="0">
                <a:solidFill>
                  <a:schemeClr val="dk1"/>
                </a:solidFill>
              </a:rPr>
              <a:t>Objects detected</a:t>
            </a:r>
          </a:p>
        </p:txBody>
      </p:sp>
      <p:sp>
        <p:nvSpPr>
          <p:cNvPr id="144" name="Shape 144"/>
          <p:cNvSpPr/>
          <p:nvPr/>
        </p:nvSpPr>
        <p:spPr>
          <a:xfrm>
            <a:off x="7336092" y="1664199"/>
            <a:ext cx="689400" cy="306299"/>
          </a:xfrm>
          <a:prstGeom prst="rect">
            <a:avLst/>
          </a:prstGeom>
          <a:solidFill>
            <a:srgbClr val="00B0F0"/>
          </a:solidFill>
          <a:ln>
            <a:noFill/>
          </a:ln>
        </p:spPr>
        <p:txBody>
          <a:bodyPr lIns="91425" tIns="91425" rIns="91425" bIns="91425" anchor="ctr" anchorCtr="0">
            <a:noAutofit/>
          </a:bodyPr>
          <a:lstStyle/>
          <a:p>
            <a:pPr lvl="0">
              <a:spcBef>
                <a:spcPts val="0"/>
              </a:spcBef>
              <a:buNone/>
            </a:pPr>
            <a:endParaRPr/>
          </a:p>
        </p:txBody>
      </p:sp>
      <p:sp>
        <p:nvSpPr>
          <p:cNvPr id="145" name="Shape 145"/>
          <p:cNvSpPr txBox="1">
            <a:spLocks noGrp="1"/>
          </p:cNvSpPr>
          <p:nvPr>
            <p:ph type="body" idx="4294967295"/>
          </p:nvPr>
        </p:nvSpPr>
        <p:spPr>
          <a:xfrm>
            <a:off x="7330454" y="1539147"/>
            <a:ext cx="689400" cy="314400"/>
          </a:xfrm>
          <a:prstGeom prst="rect">
            <a:avLst/>
          </a:prstGeom>
          <a:solidFill>
            <a:schemeClr val="tx1"/>
          </a:solidFill>
        </p:spPr>
        <p:txBody>
          <a:bodyPr lIns="91425" tIns="91425" rIns="91425" bIns="91425" anchor="ctr" anchorCtr="0">
            <a:noAutofit/>
          </a:bodyPr>
          <a:lstStyle/>
          <a:p>
            <a:pPr lvl="0" algn="ctr">
              <a:lnSpc>
                <a:spcPct val="100000"/>
              </a:lnSpc>
              <a:spcBef>
                <a:spcPts val="0"/>
              </a:spcBef>
              <a:spcAft>
                <a:spcPts val="0"/>
              </a:spcAft>
              <a:buNone/>
            </a:pPr>
            <a:r>
              <a:rPr lang="en" sz="1100" b="1" dirty="0">
                <a:solidFill>
                  <a:schemeClr val="lt1"/>
                </a:solidFill>
              </a:rPr>
              <a:t>Specific</a:t>
            </a:r>
          </a:p>
        </p:txBody>
      </p:sp>
      <p:sp>
        <p:nvSpPr>
          <p:cNvPr id="146" name="Shape 146"/>
          <p:cNvSpPr/>
          <p:nvPr/>
        </p:nvSpPr>
        <p:spPr>
          <a:xfrm>
            <a:off x="7330455" y="1815357"/>
            <a:ext cx="702296" cy="2302570"/>
          </a:xfrm>
          <a:prstGeom prst="rect">
            <a:avLst/>
          </a:prstGeom>
          <a:solidFill>
            <a:schemeClr val="tx1">
              <a:lumMod val="40000"/>
              <a:lumOff val="60000"/>
            </a:schemeClr>
          </a:solidFill>
          <a:ln>
            <a:noFill/>
          </a:ln>
        </p:spPr>
        <p:txBody>
          <a:bodyPr lIns="91425" tIns="91425" rIns="91425" bIns="91425" anchor="ctr" anchorCtr="0">
            <a:noAutofit/>
          </a:bodyPr>
          <a:lstStyle/>
          <a:p>
            <a:pPr lvl="0">
              <a:spcBef>
                <a:spcPts val="0"/>
              </a:spcBef>
              <a:buNone/>
            </a:pPr>
            <a:endParaRPr/>
          </a:p>
        </p:txBody>
      </p:sp>
      <p:sp>
        <p:nvSpPr>
          <p:cNvPr id="147" name="Shape 147"/>
          <p:cNvSpPr txBox="1">
            <a:spLocks noGrp="1"/>
          </p:cNvSpPr>
          <p:nvPr>
            <p:ph type="body" idx="4294967295"/>
          </p:nvPr>
        </p:nvSpPr>
        <p:spPr>
          <a:xfrm>
            <a:off x="7277415" y="2934137"/>
            <a:ext cx="840100" cy="314400"/>
          </a:xfrm>
          <a:prstGeom prst="rect">
            <a:avLst/>
          </a:prstGeom>
        </p:spPr>
        <p:txBody>
          <a:bodyPr lIns="91425" tIns="91425" rIns="91425" bIns="91425" anchor="ctr" anchorCtr="0">
            <a:noAutofit/>
          </a:bodyPr>
          <a:lstStyle/>
          <a:p>
            <a:pPr lvl="0" algn="ctr">
              <a:lnSpc>
                <a:spcPct val="100000"/>
              </a:lnSpc>
              <a:spcBef>
                <a:spcPts val="0"/>
              </a:spcBef>
              <a:spcAft>
                <a:spcPts val="0"/>
              </a:spcAft>
              <a:buNone/>
            </a:pPr>
            <a:r>
              <a:rPr lang="en" sz="1400" b="1" dirty="0">
                <a:solidFill>
                  <a:schemeClr val="lt1"/>
                </a:solidFill>
              </a:rPr>
              <a:t>100-450</a:t>
            </a:r>
          </a:p>
        </p:txBody>
      </p:sp>
      <p:sp>
        <p:nvSpPr>
          <p:cNvPr id="148" name="Shape 148"/>
          <p:cNvSpPr txBox="1">
            <a:spLocks noGrp="1"/>
          </p:cNvSpPr>
          <p:nvPr>
            <p:ph type="body" idx="4294967295"/>
          </p:nvPr>
        </p:nvSpPr>
        <p:spPr>
          <a:xfrm>
            <a:off x="8123212" y="3697459"/>
            <a:ext cx="1124725" cy="447858"/>
          </a:xfrm>
          <a:prstGeom prst="rect">
            <a:avLst/>
          </a:prstGeom>
        </p:spPr>
        <p:txBody>
          <a:bodyPr lIns="91425" tIns="91425" rIns="91425" bIns="91425" anchor="ctr" anchorCtr="0">
            <a:noAutofit/>
          </a:bodyPr>
          <a:lstStyle/>
          <a:p>
            <a:pPr lvl="0" algn="ctr">
              <a:lnSpc>
                <a:spcPct val="100000"/>
              </a:lnSpc>
              <a:spcBef>
                <a:spcPts val="0"/>
              </a:spcBef>
              <a:spcAft>
                <a:spcPts val="0"/>
              </a:spcAft>
              <a:buNone/>
            </a:pPr>
            <a:r>
              <a:rPr lang="en" sz="1400" b="1" dirty="0">
                <a:solidFill>
                  <a:schemeClr val="dk1"/>
                </a:solidFill>
              </a:rPr>
              <a:t>Time Lag in detection</a:t>
            </a:r>
          </a:p>
        </p:txBody>
      </p:sp>
      <p:sp>
        <p:nvSpPr>
          <p:cNvPr id="150" name="Shape 150"/>
          <p:cNvSpPr/>
          <p:nvPr/>
        </p:nvSpPr>
        <p:spPr>
          <a:xfrm>
            <a:off x="8260814" y="1653273"/>
            <a:ext cx="689700" cy="3711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51" name="Shape 151"/>
          <p:cNvSpPr txBox="1">
            <a:spLocks noGrp="1"/>
          </p:cNvSpPr>
          <p:nvPr>
            <p:ph type="body" idx="4294967295"/>
          </p:nvPr>
        </p:nvSpPr>
        <p:spPr>
          <a:xfrm>
            <a:off x="8280585" y="1690714"/>
            <a:ext cx="689400" cy="314400"/>
          </a:xfrm>
          <a:prstGeom prst="rect">
            <a:avLst/>
          </a:prstGeom>
        </p:spPr>
        <p:txBody>
          <a:bodyPr lIns="91425" tIns="91425" rIns="91425" bIns="91425" anchor="ctr" anchorCtr="0">
            <a:noAutofit/>
          </a:bodyPr>
          <a:lstStyle/>
          <a:p>
            <a:pPr lvl="0" algn="ctr">
              <a:lnSpc>
                <a:spcPct val="100000"/>
              </a:lnSpc>
              <a:spcBef>
                <a:spcPts val="0"/>
              </a:spcBef>
              <a:spcAft>
                <a:spcPts val="0"/>
              </a:spcAft>
              <a:buNone/>
            </a:pPr>
            <a:r>
              <a:rPr lang="en" sz="1400" b="1" dirty="0">
                <a:solidFill>
                  <a:schemeClr val="lt1"/>
                </a:solidFill>
              </a:rPr>
              <a:t>Fast</a:t>
            </a:r>
          </a:p>
        </p:txBody>
      </p:sp>
      <p:sp>
        <p:nvSpPr>
          <p:cNvPr id="152" name="Shape 152"/>
          <p:cNvSpPr/>
          <p:nvPr/>
        </p:nvSpPr>
        <p:spPr>
          <a:xfrm>
            <a:off x="8258600" y="2013151"/>
            <a:ext cx="689400" cy="1638599"/>
          </a:xfrm>
          <a:prstGeom prst="rect">
            <a:avLst/>
          </a:prstGeom>
          <a:solidFill>
            <a:schemeClr val="tx1">
              <a:lumMod val="40000"/>
              <a:lumOff val="60000"/>
            </a:schemeClr>
          </a:solidFill>
          <a:ln>
            <a:noFill/>
          </a:ln>
        </p:spPr>
        <p:txBody>
          <a:bodyPr lIns="91425" tIns="91425" rIns="91425" bIns="91425" anchor="ctr" anchorCtr="0">
            <a:noAutofit/>
          </a:bodyPr>
          <a:lstStyle/>
          <a:p>
            <a:pPr lvl="0">
              <a:spcBef>
                <a:spcPts val="0"/>
              </a:spcBef>
              <a:buNone/>
            </a:pPr>
            <a:endParaRPr/>
          </a:p>
        </p:txBody>
      </p:sp>
      <p:sp>
        <p:nvSpPr>
          <p:cNvPr id="153" name="Shape 153"/>
          <p:cNvSpPr txBox="1">
            <a:spLocks noGrp="1"/>
          </p:cNvSpPr>
          <p:nvPr>
            <p:ph type="body" idx="4294967295"/>
          </p:nvPr>
        </p:nvSpPr>
        <p:spPr>
          <a:xfrm>
            <a:off x="8258600" y="2664957"/>
            <a:ext cx="689400" cy="314400"/>
          </a:xfrm>
          <a:prstGeom prst="rect">
            <a:avLst/>
          </a:prstGeom>
        </p:spPr>
        <p:txBody>
          <a:bodyPr lIns="91425" tIns="91425" rIns="91425" bIns="91425" anchor="ctr" anchorCtr="0">
            <a:noAutofit/>
          </a:bodyPr>
          <a:lstStyle/>
          <a:p>
            <a:pPr lvl="0" algn="ctr">
              <a:lnSpc>
                <a:spcPct val="100000"/>
              </a:lnSpc>
              <a:spcBef>
                <a:spcPts val="0"/>
              </a:spcBef>
              <a:spcAft>
                <a:spcPts val="0"/>
              </a:spcAft>
              <a:buNone/>
            </a:pPr>
            <a:r>
              <a:rPr lang="en" sz="1400" b="1" dirty="0">
                <a:solidFill>
                  <a:schemeClr val="lt1"/>
                </a:solidFill>
              </a:rPr>
              <a:t>Very </a:t>
            </a:r>
            <a:br>
              <a:rPr lang="en" sz="1400" b="1" dirty="0">
                <a:solidFill>
                  <a:schemeClr val="lt1"/>
                </a:solidFill>
              </a:rPr>
            </a:br>
            <a:r>
              <a:rPr lang="en-US" sz="1400" b="1" dirty="0">
                <a:solidFill>
                  <a:schemeClr val="lt1"/>
                </a:solidFill>
              </a:rPr>
              <a:t>Slow</a:t>
            </a:r>
            <a:endParaRPr lang="en" sz="1400" b="1" dirty="0">
              <a:solidFill>
                <a:schemeClr val="lt1"/>
              </a:solidFill>
            </a:endParaRPr>
          </a:p>
        </p:txBody>
      </p:sp>
      <p:sp>
        <p:nvSpPr>
          <p:cNvPr id="3" name="TextBox 2"/>
          <p:cNvSpPr txBox="1"/>
          <p:nvPr/>
        </p:nvSpPr>
        <p:spPr>
          <a:xfrm>
            <a:off x="5993149" y="1758403"/>
            <a:ext cx="1793364" cy="307777"/>
          </a:xfrm>
          <a:prstGeom prst="rect">
            <a:avLst/>
          </a:prstGeom>
          <a:noFill/>
        </p:spPr>
        <p:txBody>
          <a:bodyPr wrap="square" rtlCol="0">
            <a:spAutoFit/>
          </a:bodyPr>
          <a:lstStyle/>
          <a:p>
            <a:r>
              <a:rPr lang="en-US" b="1" dirty="0">
                <a:solidFill>
                  <a:schemeClr val="bg1"/>
                </a:solidFill>
              </a:rPr>
              <a:t>Possible</a:t>
            </a:r>
          </a:p>
        </p:txBody>
      </p:sp>
      <p:sp>
        <p:nvSpPr>
          <p:cNvPr id="4" name="TextBox 3"/>
          <p:cNvSpPr txBox="1"/>
          <p:nvPr/>
        </p:nvSpPr>
        <p:spPr>
          <a:xfrm>
            <a:off x="387350" y="630048"/>
            <a:ext cx="5486400" cy="4087580"/>
          </a:xfrm>
          <a:prstGeom prst="rect">
            <a:avLst/>
          </a:prstGeom>
          <a:noFill/>
        </p:spPr>
        <p:txBody>
          <a:bodyPr wrap="square" rtlCol="0">
            <a:spAutoFit/>
          </a:bodyPr>
          <a:lstStyle/>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13279695"/>
              </p:ext>
            </p:extLst>
          </p:nvPr>
        </p:nvGraphicFramePr>
        <p:xfrm>
          <a:off x="174973" y="479975"/>
          <a:ext cx="4923946" cy="4591539"/>
        </p:xfrm>
        <a:graphic>
          <a:graphicData uri="http://schemas.openxmlformats.org/drawingml/2006/table">
            <a:tbl>
              <a:tblPr firstRow="1" bandRow="1">
                <a:tableStyleId>{20DBB8C2-198C-41C1-A856-AFAAAF19CD7B}</a:tableStyleId>
              </a:tblPr>
              <a:tblGrid>
                <a:gridCol w="2461973">
                  <a:extLst>
                    <a:ext uri="{9D8B030D-6E8A-4147-A177-3AD203B41FA5}">
                      <a16:colId xmlns:a16="http://schemas.microsoft.com/office/drawing/2014/main" val="1175795454"/>
                    </a:ext>
                  </a:extLst>
                </a:gridCol>
                <a:gridCol w="2461973">
                  <a:extLst>
                    <a:ext uri="{9D8B030D-6E8A-4147-A177-3AD203B41FA5}">
                      <a16:colId xmlns:a16="http://schemas.microsoft.com/office/drawing/2014/main" val="2459290803"/>
                    </a:ext>
                  </a:extLst>
                </a:gridCol>
              </a:tblGrid>
              <a:tr h="282097">
                <a:tc>
                  <a:txBody>
                    <a:bodyPr/>
                    <a:lstStyle/>
                    <a:p>
                      <a:pPr algn="ctr"/>
                      <a:r>
                        <a:rPr lang="en-US" b="1" dirty="0">
                          <a:latin typeface="Cambria" panose="02040503050406030204" pitchFamily="18" charset="0"/>
                        </a:rPr>
                        <a:t>PROGRAM STAGE- I</a:t>
                      </a:r>
                    </a:p>
                  </a:txBody>
                  <a:tcPr>
                    <a:solidFill>
                      <a:schemeClr val="bg1"/>
                    </a:solidFill>
                  </a:tcPr>
                </a:tc>
                <a:tc>
                  <a:txBody>
                    <a:bodyPr/>
                    <a:lstStyle/>
                    <a:p>
                      <a:pPr algn="ctr"/>
                      <a:r>
                        <a:rPr lang="en-US" b="1" dirty="0">
                          <a:latin typeface="Cambria" panose="02040503050406030204" pitchFamily="18" charset="0"/>
                        </a:rPr>
                        <a:t>FINAL PROGRAM</a:t>
                      </a:r>
                    </a:p>
                  </a:txBody>
                  <a:tcPr>
                    <a:solidFill>
                      <a:schemeClr val="bg1"/>
                    </a:solidFill>
                  </a:tcPr>
                </a:tc>
                <a:extLst>
                  <a:ext uri="{0D108BD9-81ED-4DB2-BD59-A6C34878D82A}">
                    <a16:rowId xmlns:a16="http://schemas.microsoft.com/office/drawing/2014/main" val="1690910675"/>
                  </a:ext>
                </a:extLst>
              </a:tr>
              <a:tr h="1269438">
                <a:tc>
                  <a:txBody>
                    <a:bodyPr/>
                    <a:lstStyle/>
                    <a:p>
                      <a:r>
                        <a:rPr lang="en-US" dirty="0">
                          <a:latin typeface="Cambria" panose="02040503050406030204" pitchFamily="18" charset="0"/>
                        </a:rPr>
                        <a:t>The method </a:t>
                      </a:r>
                      <a:br>
                        <a:rPr lang="en-US" dirty="0">
                          <a:latin typeface="Cambria" panose="02040503050406030204" pitchFamily="18" charset="0"/>
                        </a:rPr>
                      </a:br>
                      <a:r>
                        <a:rPr lang="en-US" dirty="0">
                          <a:latin typeface="Cambria" panose="02040503050406030204" pitchFamily="18" charset="0"/>
                        </a:rPr>
                        <a:t>“</a:t>
                      </a:r>
                      <a:r>
                        <a:rPr lang="en-US" sz="1200" b="1" dirty="0">
                          <a:latin typeface="Cambria" panose="02040503050406030204" pitchFamily="18" charset="0"/>
                        </a:rPr>
                        <a:t>cv2.goodFeaturesToTrack()”</a:t>
                      </a:r>
                    </a:p>
                    <a:p>
                      <a:r>
                        <a:rPr lang="en-US" dirty="0">
                          <a:latin typeface="Cambria" panose="02040503050406030204" pitchFamily="18" charset="0"/>
                        </a:rPr>
                        <a:t>returns the set of points on the frame whose motion is to be tracked.</a:t>
                      </a:r>
                    </a:p>
                  </a:txBody>
                  <a:tcPr/>
                </a:tc>
                <a:tc>
                  <a:txBody>
                    <a:bodyPr/>
                    <a:lstStyle/>
                    <a:p>
                      <a:r>
                        <a:rPr lang="en-US" dirty="0">
                          <a:latin typeface="Cambria" panose="02040503050406030204" pitchFamily="18" charset="0"/>
                        </a:rPr>
                        <a:t>The final program uses ‘</a:t>
                      </a:r>
                      <a:r>
                        <a:rPr lang="en-US" b="1" dirty="0">
                          <a:latin typeface="Cambria" panose="02040503050406030204" pitchFamily="18" charset="0"/>
                        </a:rPr>
                        <a:t>THRESHOLDING HEURISTIC”</a:t>
                      </a:r>
                      <a:r>
                        <a:rPr lang="en-US" dirty="0">
                          <a:latin typeface="Cambria" panose="02040503050406030204" pitchFamily="18" charset="0"/>
                        </a:rPr>
                        <a:t>  (</a:t>
                      </a:r>
                      <a:r>
                        <a:rPr lang="en-US" dirty="0" err="1">
                          <a:latin typeface="Cambria" panose="02040503050406030204" pitchFamily="18" charset="0"/>
                        </a:rPr>
                        <a:t>hsv</a:t>
                      </a:r>
                      <a:r>
                        <a:rPr lang="en-US" dirty="0">
                          <a:latin typeface="Cambria" panose="02040503050406030204" pitchFamily="18" charset="0"/>
                        </a:rPr>
                        <a:t> color values) to restrict motion detection to only a specific object. </a:t>
                      </a:r>
                    </a:p>
                  </a:txBody>
                  <a:tcPr/>
                </a:tc>
                <a:extLst>
                  <a:ext uri="{0D108BD9-81ED-4DB2-BD59-A6C34878D82A}">
                    <a16:rowId xmlns:a16="http://schemas.microsoft.com/office/drawing/2014/main" val="1549083695"/>
                  </a:ext>
                </a:extLst>
              </a:tr>
              <a:tr h="1768951">
                <a:tc>
                  <a:txBody>
                    <a:bodyPr/>
                    <a:lstStyle/>
                    <a:p>
                      <a:r>
                        <a:rPr lang="en-US" dirty="0">
                          <a:latin typeface="Cambria" panose="02040503050406030204" pitchFamily="18" charset="0"/>
                        </a:rPr>
                        <a:t>As the initial program tracks the motion of </a:t>
                      </a:r>
                      <a:r>
                        <a:rPr lang="en-US" b="1" dirty="0">
                          <a:latin typeface="Cambria" panose="02040503050406030204" pitchFamily="18" charset="0"/>
                        </a:rPr>
                        <a:t>several objects </a:t>
                      </a:r>
                      <a:r>
                        <a:rPr lang="en-US" dirty="0">
                          <a:latin typeface="Cambria" panose="02040503050406030204" pitchFamily="18" charset="0"/>
                        </a:rPr>
                        <a:t>in frame, we need </a:t>
                      </a:r>
                      <a:r>
                        <a:rPr lang="en-US" b="1" dirty="0">
                          <a:latin typeface="Cambria" panose="02040503050406030204" pitchFamily="18" charset="0"/>
                        </a:rPr>
                        <a:t>a large database </a:t>
                      </a:r>
                      <a:r>
                        <a:rPr lang="en-US" dirty="0">
                          <a:latin typeface="Cambria" panose="02040503050406030204" pitchFamily="18" charset="0"/>
                        </a:rPr>
                        <a:t>to store all the point and then determine it’s </a:t>
                      </a:r>
                      <a:r>
                        <a:rPr lang="en-US" b="1" dirty="0">
                          <a:latin typeface="Cambria" panose="02040503050406030204" pitchFamily="18" charset="0"/>
                        </a:rPr>
                        <a:t>velocity vector</a:t>
                      </a:r>
                      <a:r>
                        <a:rPr lang="en-US" dirty="0">
                          <a:latin typeface="Cambria" panose="02040503050406030204" pitchFamily="18" charset="0"/>
                        </a:rPr>
                        <a:t>. This process isn’t very feasible.</a:t>
                      </a:r>
                    </a:p>
                  </a:txBody>
                  <a:tcPr/>
                </a:tc>
                <a:tc>
                  <a:txBody>
                    <a:bodyPr/>
                    <a:lstStyle/>
                    <a:p>
                      <a:r>
                        <a:rPr lang="en-US" dirty="0">
                          <a:latin typeface="Cambria" panose="02040503050406030204" pitchFamily="18" charset="0"/>
                        </a:rPr>
                        <a:t>The detection is restricted to a </a:t>
                      </a:r>
                      <a:r>
                        <a:rPr lang="en-US" b="1" dirty="0">
                          <a:latin typeface="Cambria" panose="02040503050406030204" pitchFamily="18" charset="0"/>
                        </a:rPr>
                        <a:t>specific color</a:t>
                      </a:r>
                      <a:r>
                        <a:rPr lang="en-US" dirty="0">
                          <a:latin typeface="Cambria" panose="02040503050406030204" pitchFamily="18" charset="0"/>
                        </a:rPr>
                        <a:t>. Hence a</a:t>
                      </a:r>
                      <a:r>
                        <a:rPr lang="en-US" b="1" dirty="0">
                          <a:latin typeface="Cambria" panose="02040503050406030204" pitchFamily="18" charset="0"/>
                        </a:rPr>
                        <a:t> smaller “collection</a:t>
                      </a:r>
                      <a:r>
                        <a:rPr lang="en-US" dirty="0">
                          <a:latin typeface="Cambria" panose="02040503050406030204" pitchFamily="18" charset="0"/>
                        </a:rPr>
                        <a:t>” is required to store their co-ordinates and determine velocity vector- “UP”, “DOWN”, “RIGHT”, “LEFT”.</a:t>
                      </a:r>
                    </a:p>
                  </a:txBody>
                  <a:tcPr/>
                </a:tc>
                <a:extLst>
                  <a:ext uri="{0D108BD9-81ED-4DB2-BD59-A6C34878D82A}">
                    <a16:rowId xmlns:a16="http://schemas.microsoft.com/office/drawing/2014/main" val="627255661"/>
                  </a:ext>
                </a:extLst>
              </a:tr>
              <a:tr h="1146188">
                <a:tc>
                  <a:txBody>
                    <a:bodyPr/>
                    <a:lstStyle/>
                    <a:p>
                      <a:r>
                        <a:rPr lang="en-US" dirty="0">
                          <a:latin typeface="Cambria" panose="02040503050406030204" pitchFamily="18" charset="0"/>
                        </a:rPr>
                        <a:t>There is a </a:t>
                      </a:r>
                      <a:r>
                        <a:rPr lang="en-US" b="1" dirty="0">
                          <a:latin typeface="Cambria" panose="02040503050406030204" pitchFamily="18" charset="0"/>
                        </a:rPr>
                        <a:t>time lag in motion detection </a:t>
                      </a:r>
                      <a:r>
                        <a:rPr lang="en-US" dirty="0">
                          <a:latin typeface="Cambria" panose="02040503050406030204" pitchFamily="18" charset="0"/>
                        </a:rPr>
                        <a:t>because of the large number of points moving in frame. </a:t>
                      </a:r>
                    </a:p>
                  </a:txBody>
                  <a:tcPr/>
                </a:tc>
                <a:tc>
                  <a:txBody>
                    <a:bodyPr/>
                    <a:lstStyle/>
                    <a:p>
                      <a:r>
                        <a:rPr lang="en-US" dirty="0">
                          <a:latin typeface="Cambria" panose="02040503050406030204" pitchFamily="18" charset="0"/>
                        </a:rPr>
                        <a:t>This program is relatively </a:t>
                      </a:r>
                      <a:r>
                        <a:rPr lang="en-US" b="1" dirty="0">
                          <a:latin typeface="Cambria" panose="02040503050406030204" pitchFamily="18" charset="0"/>
                        </a:rPr>
                        <a:t>faster and very optimized</a:t>
                      </a:r>
                      <a:r>
                        <a:rPr lang="en-US" dirty="0">
                          <a:latin typeface="Cambria" panose="02040503050406030204" pitchFamily="18" charset="0"/>
                        </a:rPr>
                        <a:t>.</a:t>
                      </a:r>
                    </a:p>
                  </a:txBody>
                  <a:tcPr/>
                </a:tc>
                <a:extLst>
                  <a:ext uri="{0D108BD9-81ED-4DB2-BD59-A6C34878D82A}">
                    <a16:rowId xmlns:a16="http://schemas.microsoft.com/office/drawing/2014/main" val="2885443140"/>
                  </a:ext>
                </a:extLst>
              </a:tr>
            </a:tbl>
          </a:graphicData>
        </a:graphic>
      </p:graphicFrame>
      <p:pic>
        <p:nvPicPr>
          <p:cNvPr id="36" name="Shape 68" descr="nyu.png"/>
          <p:cNvPicPr preferRelativeResize="0"/>
          <p:nvPr/>
        </p:nvPicPr>
        <p:blipFill>
          <a:blip r:embed="rId3">
            <a:alphaModFix/>
          </a:blip>
          <a:stretch>
            <a:fillRect/>
          </a:stretch>
        </p:blipFill>
        <p:spPr>
          <a:xfrm>
            <a:off x="6725650" y="4718050"/>
            <a:ext cx="2418350" cy="43612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6" name="Shape 186"/>
          <p:cNvSpPr txBox="1">
            <a:spLocks noGrp="1"/>
          </p:cNvSpPr>
          <p:nvPr>
            <p:ph type="body" idx="4294967295"/>
          </p:nvPr>
        </p:nvSpPr>
        <p:spPr>
          <a:xfrm>
            <a:off x="565350" y="1744550"/>
            <a:ext cx="2568599" cy="457500"/>
          </a:xfrm>
          <a:prstGeom prst="rect">
            <a:avLst/>
          </a:prstGeom>
        </p:spPr>
        <p:txBody>
          <a:bodyPr lIns="91425" tIns="91425" rIns="91425" bIns="91425" anchor="t" anchorCtr="0">
            <a:noAutofit/>
          </a:bodyPr>
          <a:lstStyle/>
          <a:p>
            <a:pPr lvl="0">
              <a:spcBef>
                <a:spcPts val="0"/>
              </a:spcBef>
              <a:spcAft>
                <a:spcPts val="0"/>
              </a:spcAft>
              <a:buNone/>
            </a:pPr>
            <a:r>
              <a:rPr lang="en">
                <a:solidFill>
                  <a:schemeClr val="lt1"/>
                </a:solidFill>
              </a:rPr>
              <a:t>Deployment</a:t>
            </a:r>
          </a:p>
        </p:txBody>
      </p:sp>
      <p:sp>
        <p:nvSpPr>
          <p:cNvPr id="188" name="Shape 188"/>
          <p:cNvSpPr txBox="1">
            <a:spLocks noGrp="1"/>
          </p:cNvSpPr>
          <p:nvPr>
            <p:ph type="body" idx="4294967295"/>
          </p:nvPr>
        </p:nvSpPr>
        <p:spPr>
          <a:xfrm>
            <a:off x="3632950" y="1736200"/>
            <a:ext cx="4474500" cy="457500"/>
          </a:xfrm>
          <a:prstGeom prst="rect">
            <a:avLst/>
          </a:prstGeom>
        </p:spPr>
        <p:txBody>
          <a:bodyPr lIns="91425" tIns="91425" rIns="91425" bIns="91425" anchor="t" anchorCtr="0">
            <a:noAutofit/>
          </a:bodyPr>
          <a:lstStyle/>
          <a:p>
            <a:pPr lvl="0">
              <a:spcBef>
                <a:spcPts val="0"/>
              </a:spcBef>
              <a:spcAft>
                <a:spcPts val="0"/>
              </a:spcAft>
              <a:buNone/>
            </a:pPr>
            <a:r>
              <a:rPr lang="en">
                <a:solidFill>
                  <a:schemeClr val="lt1"/>
                </a:solidFill>
              </a:rPr>
              <a:t>In-production services</a:t>
            </a:r>
          </a:p>
        </p:txBody>
      </p:sp>
      <p:sp>
        <p:nvSpPr>
          <p:cNvPr id="195" name="Shape 195"/>
          <p:cNvSpPr txBox="1">
            <a:spLocks noGrp="1"/>
          </p:cNvSpPr>
          <p:nvPr>
            <p:ph type="body" idx="4294967295"/>
          </p:nvPr>
        </p:nvSpPr>
        <p:spPr>
          <a:xfrm>
            <a:off x="4573325" y="2912300"/>
            <a:ext cx="2568599" cy="457500"/>
          </a:xfrm>
          <a:prstGeom prst="rect">
            <a:avLst/>
          </a:prstGeom>
        </p:spPr>
        <p:txBody>
          <a:bodyPr lIns="91425" tIns="91425" rIns="91425" bIns="91425" anchor="t" anchorCtr="0">
            <a:noAutofit/>
          </a:bodyPr>
          <a:lstStyle/>
          <a:p>
            <a:pPr lvl="0">
              <a:spcBef>
                <a:spcPts val="0"/>
              </a:spcBef>
              <a:spcAft>
                <a:spcPts val="0"/>
              </a:spcAft>
              <a:buNone/>
            </a:pPr>
            <a:r>
              <a:rPr lang="en">
                <a:solidFill>
                  <a:schemeClr val="lt1"/>
                </a:solidFill>
              </a:rPr>
              <a:t>Advanced projects</a:t>
            </a:r>
          </a:p>
        </p:txBody>
      </p:sp>
      <p:sp>
        <p:nvSpPr>
          <p:cNvPr id="3" name="TextBox 2"/>
          <p:cNvSpPr txBox="1"/>
          <p:nvPr/>
        </p:nvSpPr>
        <p:spPr>
          <a:xfrm>
            <a:off x="2975199" y="14585"/>
            <a:ext cx="6577100" cy="461665"/>
          </a:xfrm>
          <a:prstGeom prst="rect">
            <a:avLst/>
          </a:prstGeom>
          <a:noFill/>
        </p:spPr>
        <p:txBody>
          <a:bodyPr wrap="square" rtlCol="0">
            <a:spAutoFit/>
          </a:bodyPr>
          <a:lstStyle/>
          <a:p>
            <a:r>
              <a:rPr lang="en-US" sz="2400" b="1" dirty="0"/>
              <a:t>CONCLUSION</a:t>
            </a:r>
          </a:p>
        </p:txBody>
      </p:sp>
      <p:sp>
        <p:nvSpPr>
          <p:cNvPr id="19" name="Shape 196"/>
          <p:cNvSpPr txBox="1">
            <a:spLocks/>
          </p:cNvSpPr>
          <p:nvPr/>
        </p:nvSpPr>
        <p:spPr>
          <a:xfrm>
            <a:off x="201350" y="476250"/>
            <a:ext cx="8375649" cy="38760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Source Sans Pro"/>
              <a:buNone/>
              <a:defRPr sz="1800" b="0" i="0" u="none" strike="noStrike" cap="none">
                <a:solidFill>
                  <a:schemeClr val="lt2"/>
                </a:solidFill>
                <a:latin typeface="Source Sans Pro"/>
                <a:ea typeface="Source Sans Pro"/>
                <a:cs typeface="Source Sans Pro"/>
                <a:sym typeface="Source Sans Pro"/>
              </a:defRPr>
            </a:lvl1pPr>
            <a:lvl2pPr marR="0" lvl="1" algn="l" rtl="0">
              <a:lnSpc>
                <a:spcPct val="115000"/>
              </a:lnSpc>
              <a:spcBef>
                <a:spcPts val="0"/>
              </a:spcBef>
              <a:spcAft>
                <a:spcPts val="1600"/>
              </a:spcAft>
              <a:buClr>
                <a:schemeClr val="lt2"/>
              </a:buClr>
              <a:buFont typeface="Source Sans Pro"/>
              <a:buNone/>
              <a:defRPr sz="1400" b="0" i="0" u="none" strike="noStrike" cap="none">
                <a:solidFill>
                  <a:schemeClr val="lt2"/>
                </a:solidFill>
                <a:latin typeface="Source Sans Pro"/>
                <a:ea typeface="Source Sans Pro"/>
                <a:cs typeface="Source Sans Pro"/>
                <a:sym typeface="Source Sans Pro"/>
              </a:defRPr>
            </a:lvl2pPr>
            <a:lvl3pPr marR="0" lvl="2" algn="l" rtl="0">
              <a:lnSpc>
                <a:spcPct val="115000"/>
              </a:lnSpc>
              <a:spcBef>
                <a:spcPts val="0"/>
              </a:spcBef>
              <a:spcAft>
                <a:spcPts val="1600"/>
              </a:spcAft>
              <a:buClr>
                <a:schemeClr val="lt2"/>
              </a:buClr>
              <a:buFont typeface="Source Sans Pro"/>
              <a:buNone/>
              <a:defRPr sz="1400" b="0" i="0" u="none" strike="noStrike" cap="none">
                <a:solidFill>
                  <a:schemeClr val="lt2"/>
                </a:solidFill>
                <a:latin typeface="Source Sans Pro"/>
                <a:ea typeface="Source Sans Pro"/>
                <a:cs typeface="Source Sans Pro"/>
                <a:sym typeface="Source Sans Pro"/>
              </a:defRPr>
            </a:lvl3pPr>
            <a:lvl4pPr marR="0" lvl="3" algn="l" rtl="0">
              <a:lnSpc>
                <a:spcPct val="115000"/>
              </a:lnSpc>
              <a:spcBef>
                <a:spcPts val="0"/>
              </a:spcBef>
              <a:spcAft>
                <a:spcPts val="1600"/>
              </a:spcAft>
              <a:buClr>
                <a:schemeClr val="lt2"/>
              </a:buClr>
              <a:buFont typeface="Source Sans Pro"/>
              <a:buNone/>
              <a:defRPr sz="1400" b="0" i="0" u="none" strike="noStrike" cap="none">
                <a:solidFill>
                  <a:schemeClr val="lt2"/>
                </a:solidFill>
                <a:latin typeface="Source Sans Pro"/>
                <a:ea typeface="Source Sans Pro"/>
                <a:cs typeface="Source Sans Pro"/>
                <a:sym typeface="Source Sans Pro"/>
              </a:defRPr>
            </a:lvl4pPr>
            <a:lvl5pPr marR="0" lvl="4" algn="l" rtl="0">
              <a:lnSpc>
                <a:spcPct val="115000"/>
              </a:lnSpc>
              <a:spcBef>
                <a:spcPts val="0"/>
              </a:spcBef>
              <a:spcAft>
                <a:spcPts val="1600"/>
              </a:spcAft>
              <a:buClr>
                <a:schemeClr val="lt2"/>
              </a:buClr>
              <a:buFont typeface="Source Sans Pro"/>
              <a:buNone/>
              <a:defRPr sz="1400" b="0" i="0" u="none" strike="noStrike" cap="none">
                <a:solidFill>
                  <a:schemeClr val="lt2"/>
                </a:solidFill>
                <a:latin typeface="Source Sans Pro"/>
                <a:ea typeface="Source Sans Pro"/>
                <a:cs typeface="Source Sans Pro"/>
                <a:sym typeface="Source Sans Pro"/>
              </a:defRPr>
            </a:lvl5pPr>
            <a:lvl6pPr marR="0" lvl="5" algn="l" rtl="0">
              <a:lnSpc>
                <a:spcPct val="115000"/>
              </a:lnSpc>
              <a:spcBef>
                <a:spcPts val="0"/>
              </a:spcBef>
              <a:spcAft>
                <a:spcPts val="1600"/>
              </a:spcAft>
              <a:buClr>
                <a:schemeClr val="lt2"/>
              </a:buClr>
              <a:buFont typeface="Source Sans Pro"/>
              <a:buNone/>
              <a:defRPr sz="1400" b="0" i="0" u="none" strike="noStrike" cap="none">
                <a:solidFill>
                  <a:schemeClr val="lt2"/>
                </a:solidFill>
                <a:latin typeface="Source Sans Pro"/>
                <a:ea typeface="Source Sans Pro"/>
                <a:cs typeface="Source Sans Pro"/>
                <a:sym typeface="Source Sans Pro"/>
              </a:defRPr>
            </a:lvl6pPr>
            <a:lvl7pPr marR="0" lvl="6" algn="l" rtl="0">
              <a:lnSpc>
                <a:spcPct val="115000"/>
              </a:lnSpc>
              <a:spcBef>
                <a:spcPts val="0"/>
              </a:spcBef>
              <a:spcAft>
                <a:spcPts val="1600"/>
              </a:spcAft>
              <a:buClr>
                <a:schemeClr val="lt2"/>
              </a:buClr>
              <a:buFont typeface="Source Sans Pro"/>
              <a:buNone/>
              <a:defRPr sz="1400" b="0" i="0" u="none" strike="noStrike" cap="none">
                <a:solidFill>
                  <a:schemeClr val="lt2"/>
                </a:solidFill>
                <a:latin typeface="Source Sans Pro"/>
                <a:ea typeface="Source Sans Pro"/>
                <a:cs typeface="Source Sans Pro"/>
                <a:sym typeface="Source Sans Pro"/>
              </a:defRPr>
            </a:lvl7pPr>
            <a:lvl8pPr marR="0" lvl="7" algn="l" rtl="0">
              <a:lnSpc>
                <a:spcPct val="115000"/>
              </a:lnSpc>
              <a:spcBef>
                <a:spcPts val="0"/>
              </a:spcBef>
              <a:spcAft>
                <a:spcPts val="1600"/>
              </a:spcAft>
              <a:buClr>
                <a:schemeClr val="lt2"/>
              </a:buClr>
              <a:buFont typeface="Source Sans Pro"/>
              <a:buNone/>
              <a:defRPr sz="1400" b="0" i="0" u="none" strike="noStrike" cap="none">
                <a:solidFill>
                  <a:schemeClr val="lt2"/>
                </a:solidFill>
                <a:latin typeface="Source Sans Pro"/>
                <a:ea typeface="Source Sans Pro"/>
                <a:cs typeface="Source Sans Pro"/>
                <a:sym typeface="Source Sans Pro"/>
              </a:defRPr>
            </a:lvl8pPr>
            <a:lvl9pPr marR="0" lvl="8" algn="l" rtl="0">
              <a:lnSpc>
                <a:spcPct val="115000"/>
              </a:lnSpc>
              <a:spcBef>
                <a:spcPts val="0"/>
              </a:spcBef>
              <a:spcAft>
                <a:spcPts val="1600"/>
              </a:spcAft>
              <a:buClr>
                <a:schemeClr val="lt2"/>
              </a:buClr>
              <a:buFont typeface="Source Sans Pro"/>
              <a:buNone/>
              <a:defRPr sz="1400" b="0" i="0" u="none" strike="noStrike" cap="none">
                <a:solidFill>
                  <a:schemeClr val="lt2"/>
                </a:solidFill>
                <a:latin typeface="Source Sans Pro"/>
                <a:ea typeface="Source Sans Pro"/>
                <a:cs typeface="Source Sans Pro"/>
                <a:sym typeface="Source Sans Pro"/>
              </a:defRPr>
            </a:lvl9pPr>
          </a:lstStyle>
          <a:p>
            <a:pPr marL="400050" indent="-171450" algn="just">
              <a:spcAft>
                <a:spcPts val="0"/>
              </a:spcAft>
              <a:buClr>
                <a:schemeClr val="dk1"/>
              </a:buClr>
              <a:buFont typeface="Wingdings" panose="05000000000000000000" pitchFamily="2" charset="2"/>
              <a:buChar char="q"/>
            </a:pPr>
            <a:r>
              <a:rPr lang="en-US" sz="1400" dirty="0">
                <a:solidFill>
                  <a:schemeClr val="bg2"/>
                </a:solidFill>
              </a:rPr>
              <a:t>In this project, we could study and implement an interesting computer vision technique to reconstruct the motion between frames of a video sequence. The reconstruction of the Optical Flow allow us to estimate the displacement of moving objects of a scene over time. </a:t>
            </a:r>
          </a:p>
          <a:p>
            <a:pPr marL="228600" algn="just">
              <a:spcAft>
                <a:spcPts val="0"/>
              </a:spcAft>
              <a:buClr>
                <a:schemeClr val="dk1"/>
              </a:buClr>
            </a:pPr>
            <a:endParaRPr lang="en-US" sz="1400" dirty="0"/>
          </a:p>
          <a:p>
            <a:pPr marL="400050" indent="-171450" algn="just">
              <a:spcAft>
                <a:spcPts val="0"/>
              </a:spcAft>
              <a:buClr>
                <a:schemeClr val="dk1"/>
              </a:buClr>
              <a:buFont typeface="Wingdings" panose="05000000000000000000" pitchFamily="2" charset="2"/>
              <a:buChar char="q"/>
            </a:pPr>
            <a:r>
              <a:rPr lang="en-US" sz="1400" dirty="0">
                <a:solidFill>
                  <a:schemeClr val="bg2"/>
                </a:solidFill>
              </a:rPr>
              <a:t>The inter frame motion was taken to be small, that’s one of the fundamental property used by the method to allow reconstruction of motion. Thus the reconstructed vector field was obtained to be correctly displayed on this document.</a:t>
            </a:r>
          </a:p>
          <a:p>
            <a:pPr marL="228600" algn="just">
              <a:spcAft>
                <a:spcPts val="0"/>
              </a:spcAft>
              <a:buClr>
                <a:schemeClr val="dk1"/>
              </a:buClr>
            </a:pPr>
            <a:endParaRPr lang="en-US" sz="1400" dirty="0">
              <a:solidFill>
                <a:schemeClr val="bg2"/>
              </a:solidFill>
            </a:endParaRPr>
          </a:p>
          <a:p>
            <a:pPr marL="400050" indent="-171450" algn="just">
              <a:spcAft>
                <a:spcPts val="0"/>
              </a:spcAft>
              <a:buClr>
                <a:schemeClr val="dk1"/>
              </a:buClr>
              <a:buFont typeface="Wingdings" panose="05000000000000000000" pitchFamily="2" charset="2"/>
              <a:buChar char="q"/>
            </a:pPr>
            <a:r>
              <a:rPr lang="en-US" sz="1400" dirty="0">
                <a:solidFill>
                  <a:schemeClr val="bg2"/>
                </a:solidFill>
              </a:rPr>
              <a:t>The Lucas </a:t>
            </a:r>
            <a:r>
              <a:rPr lang="en-US" sz="1400" dirty="0" err="1">
                <a:solidFill>
                  <a:schemeClr val="bg2"/>
                </a:solidFill>
              </a:rPr>
              <a:t>Kanade</a:t>
            </a:r>
            <a:r>
              <a:rPr lang="en-US" sz="1400" dirty="0">
                <a:solidFill>
                  <a:schemeClr val="bg2"/>
                </a:solidFill>
              </a:rPr>
              <a:t> algorithm correctly detects the points in the frame however a thresholding heuristic was used to optimize the program for our application.</a:t>
            </a:r>
          </a:p>
          <a:p>
            <a:pPr marL="228600" algn="just">
              <a:spcAft>
                <a:spcPts val="0"/>
              </a:spcAft>
              <a:buClr>
                <a:schemeClr val="dk1"/>
              </a:buClr>
            </a:pPr>
            <a:endParaRPr lang="en-US" sz="1400" dirty="0">
              <a:solidFill>
                <a:schemeClr val="bg2"/>
              </a:solidFill>
            </a:endParaRPr>
          </a:p>
          <a:p>
            <a:pPr marL="400050" indent="-171450" algn="just">
              <a:spcAft>
                <a:spcPts val="0"/>
              </a:spcAft>
              <a:buClr>
                <a:schemeClr val="dk1"/>
              </a:buClr>
              <a:buFont typeface="Wingdings" panose="05000000000000000000" pitchFamily="2" charset="2"/>
              <a:buChar char="q"/>
            </a:pPr>
            <a:r>
              <a:rPr lang="en-US" sz="1400" dirty="0">
                <a:solidFill>
                  <a:schemeClr val="bg2"/>
                </a:solidFill>
              </a:rPr>
              <a:t>The </a:t>
            </a:r>
            <a:r>
              <a:rPr lang="en-US" sz="1400" dirty="0" err="1">
                <a:solidFill>
                  <a:schemeClr val="bg2"/>
                </a:solidFill>
              </a:rPr>
              <a:t>calcOpticalFlowPyrLK</a:t>
            </a:r>
            <a:r>
              <a:rPr lang="en-US" sz="1400" dirty="0">
                <a:solidFill>
                  <a:schemeClr val="bg2"/>
                </a:solidFill>
              </a:rPr>
              <a:t> function can detect false positive hence the same method is used in the second frame to estimate the characteristics in the first frame. With this, characteristics common to both are acquired which are the correct tracking characteristics in the second  frame.</a:t>
            </a:r>
          </a:p>
          <a:p>
            <a:pPr marL="400050" indent="-171450" algn="just">
              <a:spcAft>
                <a:spcPts val="0"/>
              </a:spcAft>
              <a:buClr>
                <a:schemeClr val="dk1"/>
              </a:buClr>
              <a:buFont typeface="Wingdings" panose="05000000000000000000" pitchFamily="2" charset="2"/>
              <a:buChar char="q"/>
            </a:pPr>
            <a:endParaRPr lang="en-US" sz="1100" dirty="0">
              <a:solidFill>
                <a:schemeClr val="bg2"/>
              </a:solidFill>
            </a:endParaRPr>
          </a:p>
          <a:p>
            <a:pPr marL="228600" algn="just">
              <a:spcAft>
                <a:spcPts val="0"/>
              </a:spcAft>
              <a:buClr>
                <a:schemeClr val="dk1"/>
              </a:buClr>
            </a:pPr>
            <a:endParaRPr lang="en-US" sz="1100" dirty="0">
              <a:solidFill>
                <a:schemeClr val="bg2"/>
              </a:solidFill>
            </a:endParaRPr>
          </a:p>
          <a:p>
            <a:pPr marL="228600" algn="just">
              <a:spcAft>
                <a:spcPts val="0"/>
              </a:spcAft>
              <a:buClr>
                <a:schemeClr val="dk1"/>
              </a:buClr>
            </a:pPr>
            <a:endParaRPr lang="en" sz="1100" dirty="0">
              <a:solidFill>
                <a:schemeClr val="bg2"/>
              </a:solidFill>
            </a:endParaRPr>
          </a:p>
        </p:txBody>
      </p:sp>
      <p:pic>
        <p:nvPicPr>
          <p:cNvPr id="20" name="Shape 68" descr="nyu.png"/>
          <p:cNvPicPr preferRelativeResize="0"/>
          <p:nvPr/>
        </p:nvPicPr>
        <p:blipFill>
          <a:blip r:embed="rId3">
            <a:alphaModFix/>
          </a:blip>
          <a:stretch>
            <a:fillRect/>
          </a:stretch>
        </p:blipFill>
        <p:spPr>
          <a:xfrm>
            <a:off x="6725650" y="4718050"/>
            <a:ext cx="2418350" cy="43612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1650" y="266701"/>
            <a:ext cx="7721600" cy="830997"/>
          </a:xfrm>
          <a:prstGeom prst="rect">
            <a:avLst/>
          </a:prstGeom>
          <a:noFill/>
        </p:spPr>
        <p:txBody>
          <a:bodyPr wrap="square" rtlCol="0">
            <a:spAutoFit/>
          </a:bodyPr>
          <a:lstStyle/>
          <a:p>
            <a:pPr algn="ctr"/>
            <a:r>
              <a:rPr lang="en-US" sz="2400" b="1" dirty="0"/>
              <a:t>FUTURE GOALS</a:t>
            </a:r>
            <a:br>
              <a:rPr lang="en-US" sz="2400" b="1" dirty="0"/>
            </a:br>
            <a:endParaRPr lang="en-US" sz="2400" b="1" dirty="0"/>
          </a:p>
        </p:txBody>
      </p:sp>
      <p:sp>
        <p:nvSpPr>
          <p:cNvPr id="4" name="TextBox 3"/>
          <p:cNvSpPr txBox="1"/>
          <p:nvPr/>
        </p:nvSpPr>
        <p:spPr>
          <a:xfrm>
            <a:off x="666750" y="1097698"/>
            <a:ext cx="8337550" cy="2246769"/>
          </a:xfrm>
          <a:prstGeom prst="rect">
            <a:avLst/>
          </a:prstGeom>
          <a:noFill/>
        </p:spPr>
        <p:txBody>
          <a:bodyPr wrap="square" rtlCol="0">
            <a:spAutoFit/>
          </a:bodyPr>
          <a:lstStyle/>
          <a:p>
            <a:pPr marL="285750" indent="-285750">
              <a:buFont typeface="Arial" panose="020B0604020202020204" pitchFamily="34" charset="0"/>
              <a:buChar char="•"/>
            </a:pPr>
            <a:r>
              <a:rPr lang="en-US" dirty="0"/>
              <a:t>We would like to extend our program in detecting the motion of hands.</a:t>
            </a:r>
          </a:p>
          <a:p>
            <a:br>
              <a:rPr lang="en-US" dirty="0"/>
            </a:br>
            <a:br>
              <a:rPr lang="en-US" dirty="0"/>
            </a:br>
            <a:endParaRPr lang="en-US" dirty="0"/>
          </a:p>
          <a:p>
            <a:pPr marL="285750" indent="-285750">
              <a:buFont typeface="Arial" panose="020B0604020202020204" pitchFamily="34" charset="0"/>
              <a:buChar char="•"/>
            </a:pPr>
            <a:r>
              <a:rPr lang="en-US" dirty="0"/>
              <a:t>We would also like to resolve the time lag between motion and detection of movement trying to improvise the Horn and </a:t>
            </a:r>
            <a:r>
              <a:rPr lang="en-US" dirty="0" err="1"/>
              <a:t>Schnuk</a:t>
            </a:r>
            <a:r>
              <a:rPr lang="en-US" dirty="0"/>
              <a:t> Algorithm.</a:t>
            </a:r>
          </a:p>
          <a:p>
            <a:br>
              <a:rPr lang="en-US" dirty="0"/>
            </a:br>
            <a:br>
              <a:rPr lang="en-US" dirty="0"/>
            </a:br>
            <a:endParaRPr lang="en-US" dirty="0"/>
          </a:p>
          <a:p>
            <a:pPr marL="285750" indent="-285750">
              <a:buFont typeface="Arial" panose="020B0604020202020204" pitchFamily="34" charset="0"/>
              <a:buChar char="•"/>
            </a:pPr>
            <a:r>
              <a:rPr lang="en-US" dirty="0"/>
              <a:t>We also want to design our game in python and test our project to see the output.</a:t>
            </a:r>
          </a:p>
        </p:txBody>
      </p:sp>
      <p:pic>
        <p:nvPicPr>
          <p:cNvPr id="5" name="Shape 68" descr="nyu.png"/>
          <p:cNvPicPr preferRelativeResize="0"/>
          <p:nvPr/>
        </p:nvPicPr>
        <p:blipFill>
          <a:blip r:embed="rId2">
            <a:alphaModFix/>
          </a:blip>
          <a:stretch>
            <a:fillRect/>
          </a:stretch>
        </p:blipFill>
        <p:spPr>
          <a:xfrm>
            <a:off x="6725650" y="4699000"/>
            <a:ext cx="2418350" cy="455173"/>
          </a:xfrm>
          <a:prstGeom prst="rect">
            <a:avLst/>
          </a:prstGeom>
          <a:noFill/>
          <a:ln>
            <a:noFill/>
          </a:ln>
        </p:spPr>
      </p:pic>
    </p:spTree>
    <p:extLst>
      <p:ext uri="{BB962C8B-B14F-4D97-AF65-F5344CB8AC3E}">
        <p14:creationId xmlns:p14="http://schemas.microsoft.com/office/powerpoint/2010/main" val="266823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174750" y="1123950"/>
            <a:ext cx="6718300" cy="1446550"/>
          </a:xfrm>
          <a:prstGeom prst="rect">
            <a:avLst/>
          </a:prstGeom>
          <a:noFill/>
        </p:spPr>
        <p:txBody>
          <a:bodyPr wrap="square" rtlCol="0">
            <a:spAutoFit/>
          </a:bodyPr>
          <a:lstStyle/>
          <a:p>
            <a:r>
              <a:rPr lang="en-US" sz="8800" dirty="0">
                <a:solidFill>
                  <a:schemeClr val="bg1"/>
                </a:solidFill>
              </a:rPr>
              <a:t>THANK YOU</a:t>
            </a:r>
          </a:p>
        </p:txBody>
      </p:sp>
      <p:pic>
        <p:nvPicPr>
          <p:cNvPr id="3" name="Shape 68" descr="nyu.png"/>
          <p:cNvPicPr preferRelativeResize="0"/>
          <p:nvPr/>
        </p:nvPicPr>
        <p:blipFill>
          <a:blip r:embed="rId2">
            <a:alphaModFix/>
          </a:blip>
          <a:stretch>
            <a:fillRect/>
          </a:stretch>
        </p:blipFill>
        <p:spPr>
          <a:xfrm>
            <a:off x="6725650" y="4718050"/>
            <a:ext cx="2418350" cy="436123"/>
          </a:xfrm>
          <a:prstGeom prst="rect">
            <a:avLst/>
          </a:prstGeom>
          <a:noFill/>
          <a:ln>
            <a:noFill/>
          </a:ln>
        </p:spPr>
      </p:pic>
    </p:spTree>
    <p:extLst>
      <p:ext uri="{BB962C8B-B14F-4D97-AF65-F5344CB8AC3E}">
        <p14:creationId xmlns:p14="http://schemas.microsoft.com/office/powerpoint/2010/main" val="41364881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0" y="0"/>
            <a:ext cx="8520600" cy="623400"/>
          </a:xfrm>
          <a:prstGeom prst="rect">
            <a:avLst/>
          </a:prstGeom>
        </p:spPr>
        <p:txBody>
          <a:bodyPr lIns="91425" tIns="91425" rIns="91425" bIns="91425" anchor="t" anchorCtr="0">
            <a:noAutofit/>
          </a:bodyPr>
          <a:lstStyle/>
          <a:p>
            <a:pPr lvl="0" algn="ctr">
              <a:spcBef>
                <a:spcPts val="0"/>
              </a:spcBef>
              <a:buNone/>
            </a:pPr>
            <a:r>
              <a:rPr lang="en" dirty="0"/>
              <a:t>WHAT IS OPTICAL FLOW?</a:t>
            </a:r>
          </a:p>
        </p:txBody>
      </p:sp>
      <p:sp>
        <p:nvSpPr>
          <p:cNvPr id="74" name="Shape 74"/>
          <p:cNvSpPr txBox="1">
            <a:spLocks noGrp="1"/>
          </p:cNvSpPr>
          <p:nvPr>
            <p:ph type="body" idx="1"/>
          </p:nvPr>
        </p:nvSpPr>
        <p:spPr>
          <a:xfrm>
            <a:off x="68550" y="623400"/>
            <a:ext cx="8846850" cy="3416400"/>
          </a:xfrm>
          <a:prstGeom prst="rect">
            <a:avLst/>
          </a:prstGeom>
        </p:spPr>
        <p:txBody>
          <a:bodyPr lIns="91425" tIns="91425" rIns="91425" bIns="91425" anchor="t" anchorCtr="0">
            <a:noAutofit/>
          </a:bodyPr>
          <a:lstStyle/>
          <a:p>
            <a:pPr marL="514350" lvl="0" indent="-285750" algn="just" rtl="0">
              <a:spcBef>
                <a:spcPts val="0"/>
              </a:spcBef>
              <a:buClr>
                <a:srgbClr val="000000"/>
              </a:buClr>
              <a:buFont typeface="Arial" panose="020B0604020202020204" pitchFamily="34" charset="0"/>
              <a:buChar char="•"/>
            </a:pPr>
            <a:r>
              <a:rPr lang="en" sz="1600" b="1" dirty="0">
                <a:solidFill>
                  <a:srgbClr val="222222"/>
                </a:solidFill>
                <a:highlight>
                  <a:srgbClr val="FFFFFF"/>
                </a:highlight>
                <a:latin typeface="Cambria"/>
                <a:ea typeface="Cambria"/>
                <a:cs typeface="Cambria"/>
                <a:sym typeface="Cambria"/>
              </a:rPr>
              <a:t>Optical flow</a:t>
            </a:r>
            <a:r>
              <a:rPr lang="en" sz="1600" dirty="0">
                <a:solidFill>
                  <a:srgbClr val="222222"/>
                </a:solidFill>
                <a:highlight>
                  <a:srgbClr val="FFFFFF"/>
                </a:highlight>
                <a:latin typeface="Cambria"/>
                <a:ea typeface="Cambria"/>
                <a:cs typeface="Cambria"/>
                <a:sym typeface="Cambria"/>
              </a:rPr>
              <a:t> is the pattern of apparent motion of objects, surfaces, and edges in a visual scene caused by the relative motion between an observer and a scene.</a:t>
            </a:r>
          </a:p>
          <a:p>
            <a:pPr marL="514350" lvl="0" indent="-285750" algn="just" rtl="0">
              <a:spcBef>
                <a:spcPts val="0"/>
              </a:spcBef>
              <a:buClr>
                <a:srgbClr val="222222"/>
              </a:buClr>
              <a:buFont typeface="Arial" panose="020B0604020202020204" pitchFamily="34" charset="0"/>
              <a:buChar char="•"/>
            </a:pPr>
            <a:r>
              <a:rPr lang="en" sz="1600" dirty="0">
                <a:solidFill>
                  <a:srgbClr val="222222"/>
                </a:solidFill>
                <a:highlight>
                  <a:srgbClr val="FFFFFF"/>
                </a:highlight>
                <a:latin typeface="Cambria"/>
                <a:ea typeface="Cambria"/>
                <a:cs typeface="Cambria"/>
                <a:sym typeface="Cambria"/>
              </a:rPr>
              <a:t>Sequences of ordered images allow the estimation of motion as either instantaneous image velocities or discrete image displacements. The optical flow methods try to calculate the motion between two image frames which are taken at times </a:t>
            </a:r>
            <a:r>
              <a:rPr lang="en" sz="1600" i="1" dirty="0">
                <a:solidFill>
                  <a:srgbClr val="222222"/>
                </a:solidFill>
                <a:highlight>
                  <a:srgbClr val="FFFFFF"/>
                </a:highlight>
                <a:latin typeface="Cambria"/>
                <a:ea typeface="Cambria"/>
                <a:cs typeface="Cambria"/>
                <a:sym typeface="Cambria"/>
              </a:rPr>
              <a:t>t </a:t>
            </a:r>
            <a:r>
              <a:rPr lang="en" sz="1600" dirty="0">
                <a:solidFill>
                  <a:srgbClr val="222222"/>
                </a:solidFill>
                <a:highlight>
                  <a:srgbClr val="FFFFFF"/>
                </a:highlight>
                <a:latin typeface="Cambria"/>
                <a:ea typeface="Cambria"/>
                <a:cs typeface="Cambria"/>
                <a:sym typeface="Cambria"/>
              </a:rPr>
              <a:t>and </a:t>
            </a:r>
            <a:r>
              <a:rPr lang="en" sz="1600" i="1" dirty="0">
                <a:solidFill>
                  <a:srgbClr val="222222"/>
                </a:solidFill>
                <a:highlight>
                  <a:srgbClr val="FFFFFF"/>
                </a:highlight>
                <a:latin typeface="Cambria"/>
                <a:ea typeface="Cambria"/>
                <a:cs typeface="Cambria"/>
                <a:sym typeface="Cambria"/>
              </a:rPr>
              <a:t>t+ Δt</a:t>
            </a:r>
            <a:r>
              <a:rPr lang="en" sz="1600" dirty="0">
                <a:solidFill>
                  <a:srgbClr val="222222"/>
                </a:solidFill>
                <a:highlight>
                  <a:srgbClr val="FFFFFF"/>
                </a:highlight>
                <a:latin typeface="Cambria"/>
                <a:ea typeface="Cambria"/>
                <a:cs typeface="Cambria"/>
                <a:sym typeface="Cambria"/>
              </a:rPr>
              <a:t> at every pixel position. </a:t>
            </a:r>
            <a:endParaRPr sz="1600" dirty="0">
              <a:solidFill>
                <a:srgbClr val="222222"/>
              </a:solidFill>
              <a:highlight>
                <a:srgbClr val="FFFFFF"/>
              </a:highlight>
              <a:latin typeface="Cambria"/>
              <a:ea typeface="Cambria"/>
              <a:cs typeface="Cambria"/>
              <a:sym typeface="Cambria"/>
            </a:endParaRPr>
          </a:p>
          <a:p>
            <a:pPr marL="514350" lvl="0" indent="-285750" algn="just" rtl="0">
              <a:lnSpc>
                <a:spcPct val="100000"/>
              </a:lnSpc>
              <a:spcBef>
                <a:spcPts val="0"/>
              </a:spcBef>
              <a:spcAft>
                <a:spcPts val="0"/>
              </a:spcAft>
              <a:buClr>
                <a:srgbClr val="222222"/>
              </a:buClr>
              <a:buFont typeface="Arial" panose="020B0604020202020204" pitchFamily="34" charset="0"/>
              <a:buChar char="•"/>
            </a:pPr>
            <a:r>
              <a:rPr lang="en" sz="1600" b="1" dirty="0">
                <a:solidFill>
                  <a:srgbClr val="222222"/>
                </a:solidFill>
                <a:highlight>
                  <a:srgbClr val="FFFFFF"/>
                </a:highlight>
                <a:latin typeface="Cambria"/>
                <a:ea typeface="Cambria"/>
                <a:cs typeface="Cambria"/>
                <a:sym typeface="Cambria"/>
              </a:rPr>
              <a:t>Lucas–Kanade method</a:t>
            </a:r>
            <a:r>
              <a:rPr lang="en" sz="1600" dirty="0">
                <a:solidFill>
                  <a:srgbClr val="222222"/>
                </a:solidFill>
                <a:highlight>
                  <a:srgbClr val="FFFFFF"/>
                </a:highlight>
                <a:latin typeface="Cambria"/>
                <a:ea typeface="Cambria"/>
                <a:cs typeface="Cambria"/>
                <a:sym typeface="Cambria"/>
              </a:rPr>
              <a:t> is a widely used differential method for </a:t>
            </a:r>
            <a:r>
              <a:rPr lang="en-US" sz="1600" dirty="0">
                <a:solidFill>
                  <a:srgbClr val="222222"/>
                </a:solidFill>
                <a:highlight>
                  <a:srgbClr val="FFFFFF"/>
                </a:highlight>
                <a:latin typeface="Cambria"/>
                <a:ea typeface="Cambria"/>
                <a:cs typeface="Cambria"/>
                <a:sym typeface="Cambria"/>
              </a:rPr>
              <a:t>optical flow </a:t>
            </a:r>
            <a:r>
              <a:rPr lang="en" sz="1600" dirty="0">
                <a:solidFill>
                  <a:srgbClr val="222222"/>
                </a:solidFill>
                <a:highlight>
                  <a:srgbClr val="FFFFFF"/>
                </a:highlight>
                <a:latin typeface="Cambria"/>
                <a:ea typeface="Cambria"/>
                <a:cs typeface="Cambria"/>
                <a:sym typeface="Cambria"/>
              </a:rPr>
              <a:t>estimation. It assumes that the flow is essentially constant in a local neighbourhood of the </a:t>
            </a:r>
            <a:r>
              <a:rPr lang="en" sz="1600" dirty="0">
                <a:solidFill>
                  <a:srgbClr val="0B0080"/>
                </a:solidFill>
                <a:highlight>
                  <a:srgbClr val="FFFFFF"/>
                </a:highlight>
                <a:latin typeface="Cambria"/>
                <a:ea typeface="Cambria"/>
                <a:cs typeface="Cambria"/>
                <a:sym typeface="Cambria"/>
              </a:rPr>
              <a:t>pixel </a:t>
            </a:r>
            <a:r>
              <a:rPr lang="en" sz="1600" dirty="0">
                <a:solidFill>
                  <a:srgbClr val="222222"/>
                </a:solidFill>
                <a:highlight>
                  <a:srgbClr val="FFFFFF"/>
                </a:highlight>
                <a:latin typeface="Cambria"/>
                <a:ea typeface="Cambria"/>
                <a:cs typeface="Cambria"/>
                <a:sym typeface="Cambria"/>
              </a:rPr>
              <a:t>under consideration, and solves the basic optical flow equations for all the pixels in that neighbourhood, by the </a:t>
            </a:r>
            <a:r>
              <a:rPr lang="en" sz="1600" dirty="0">
                <a:solidFill>
                  <a:schemeClr val="bg2"/>
                </a:solidFill>
                <a:highlight>
                  <a:srgbClr val="FFFFFF"/>
                </a:highlight>
                <a:latin typeface="Cambria"/>
                <a:ea typeface="Cambria"/>
                <a:cs typeface="Cambria"/>
                <a:sym typeface="Cambria"/>
              </a:rPr>
              <a:t>least squares cr</a:t>
            </a:r>
            <a:r>
              <a:rPr lang="en-US" sz="1600" dirty="0" err="1">
                <a:solidFill>
                  <a:schemeClr val="bg2"/>
                </a:solidFill>
                <a:highlight>
                  <a:srgbClr val="FFFFFF"/>
                </a:highlight>
                <a:latin typeface="Cambria"/>
                <a:ea typeface="Cambria"/>
                <a:cs typeface="Cambria"/>
                <a:sym typeface="Cambria"/>
              </a:rPr>
              <a:t>iteria</a:t>
            </a:r>
            <a:r>
              <a:rPr lang="en-US" sz="1600" dirty="0">
                <a:solidFill>
                  <a:schemeClr val="bg2"/>
                </a:solidFill>
                <a:highlight>
                  <a:srgbClr val="FFFFFF"/>
                </a:highlight>
                <a:latin typeface="Cambria"/>
                <a:ea typeface="Cambria"/>
                <a:cs typeface="Cambria"/>
                <a:sym typeface="Cambria"/>
              </a:rPr>
              <a:t>.</a:t>
            </a:r>
          </a:p>
          <a:p>
            <a:pPr marL="228600" lvl="0" algn="just" rtl="0">
              <a:lnSpc>
                <a:spcPct val="100000"/>
              </a:lnSpc>
              <a:spcBef>
                <a:spcPts val="0"/>
              </a:spcBef>
              <a:spcAft>
                <a:spcPts val="0"/>
              </a:spcAft>
              <a:buClr>
                <a:srgbClr val="222222"/>
              </a:buClr>
            </a:pPr>
            <a:endParaRPr lang="en" sz="1600" dirty="0">
              <a:solidFill>
                <a:schemeClr val="bg2"/>
              </a:solidFill>
              <a:highlight>
                <a:srgbClr val="FFFFFF"/>
              </a:highlight>
              <a:latin typeface="Cambria"/>
              <a:ea typeface="Cambria"/>
              <a:cs typeface="Cambria"/>
              <a:sym typeface="Cambria"/>
            </a:endParaRPr>
          </a:p>
          <a:p>
            <a:pPr marL="514350" indent="-285750" algn="just">
              <a:lnSpc>
                <a:spcPct val="100000"/>
              </a:lnSpc>
              <a:spcAft>
                <a:spcPts val="0"/>
              </a:spcAft>
              <a:buClr>
                <a:srgbClr val="222222"/>
              </a:buClr>
              <a:buFont typeface="Arial" panose="020B0604020202020204" pitchFamily="34" charset="0"/>
              <a:buChar char="•"/>
            </a:pPr>
            <a:r>
              <a:rPr lang="en-US" altLang="en-US" sz="1600" dirty="0">
                <a:solidFill>
                  <a:srgbClr val="000000"/>
                </a:solidFill>
                <a:highlight>
                  <a:srgbClr val="FFFFFF"/>
                </a:highlight>
                <a:latin typeface="Cambria" panose="02040503050406030204" pitchFamily="18" charset="0"/>
              </a:rPr>
              <a:t>Lucas-</a:t>
            </a:r>
            <a:r>
              <a:rPr lang="en-US" altLang="en-US" sz="1600" dirty="0" err="1">
                <a:solidFill>
                  <a:srgbClr val="000000"/>
                </a:solidFill>
                <a:highlight>
                  <a:srgbClr val="FFFFFF"/>
                </a:highlight>
                <a:latin typeface="Cambria" panose="02040503050406030204" pitchFamily="18" charset="0"/>
              </a:rPr>
              <a:t>Kanade</a:t>
            </a:r>
            <a:r>
              <a:rPr lang="en-US" altLang="en-US" sz="1600" dirty="0">
                <a:solidFill>
                  <a:srgbClr val="000000"/>
                </a:solidFill>
                <a:highlight>
                  <a:srgbClr val="FFFFFF"/>
                </a:highlight>
                <a:latin typeface="Cambria" panose="02040503050406030204" pitchFamily="18" charset="0"/>
              </a:rPr>
              <a:t> method takes a 3x3 patch around the point. So all the 9 points have the same motion. We can find (</a:t>
            </a:r>
            <a:r>
              <a:rPr lang="en-US" altLang="en-US" sz="1600" dirty="0" err="1">
                <a:solidFill>
                  <a:srgbClr val="000000"/>
                </a:solidFill>
                <a:highlight>
                  <a:srgbClr val="FFFFFF"/>
                </a:highlight>
                <a:latin typeface="Cambria" panose="02040503050406030204" pitchFamily="18" charset="0"/>
              </a:rPr>
              <a:t>fx,fy,ft</a:t>
            </a:r>
            <a:r>
              <a:rPr lang="en-US" altLang="en-US" sz="1600" dirty="0">
                <a:solidFill>
                  <a:srgbClr val="000000"/>
                </a:solidFill>
                <a:highlight>
                  <a:srgbClr val="FFFFFF"/>
                </a:highlight>
                <a:latin typeface="Cambria" panose="02040503050406030204" pitchFamily="18" charset="0"/>
              </a:rPr>
              <a:t>) for these 9 points. So now our problem becomes solving 9 equations with two unknown variables which is over-determined. A better solution is obtained with least square fit method.</a:t>
            </a:r>
            <a:endParaRPr lang="en-US" altLang="en-US" sz="1600" dirty="0">
              <a:solidFill>
                <a:schemeClr val="tx1"/>
              </a:solidFill>
              <a:highlight>
                <a:srgbClr val="FFFFFF"/>
              </a:highlight>
              <a:latin typeface="Cambria" panose="02040503050406030204" pitchFamily="18" charset="0"/>
            </a:endParaRPr>
          </a:p>
          <a:p>
            <a:pPr marL="514350" lvl="0" indent="-285750" algn="just" rtl="0">
              <a:lnSpc>
                <a:spcPct val="100000"/>
              </a:lnSpc>
              <a:spcBef>
                <a:spcPts val="0"/>
              </a:spcBef>
              <a:spcAft>
                <a:spcPts val="0"/>
              </a:spcAft>
              <a:buClr>
                <a:srgbClr val="222222"/>
              </a:buClr>
              <a:buFont typeface="Arial" panose="020B0604020202020204" pitchFamily="34" charset="0"/>
              <a:buChar char="•"/>
            </a:pPr>
            <a:endParaRPr lang="en-US" sz="1600" dirty="0">
              <a:solidFill>
                <a:schemeClr val="bg2"/>
              </a:solidFill>
              <a:highlight>
                <a:srgbClr val="FFFFFF"/>
              </a:highlight>
              <a:latin typeface="Cambria"/>
              <a:ea typeface="Cambria"/>
              <a:cs typeface="Cambria"/>
              <a:sym typeface="Cambria"/>
            </a:endParaRPr>
          </a:p>
        </p:txBody>
      </p:sp>
      <p:pic>
        <p:nvPicPr>
          <p:cNvPr id="75" name="Shape 75" descr="nyu.png"/>
          <p:cNvPicPr preferRelativeResize="0"/>
          <p:nvPr/>
        </p:nvPicPr>
        <p:blipFill>
          <a:blip r:embed="rId3">
            <a:alphaModFix/>
          </a:blip>
          <a:stretch>
            <a:fillRect/>
          </a:stretch>
        </p:blipFill>
        <p:spPr>
          <a:xfrm>
            <a:off x="6385950" y="4520099"/>
            <a:ext cx="2799975" cy="623399"/>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400" y="155465"/>
            <a:ext cx="8520600" cy="623400"/>
          </a:xfrm>
        </p:spPr>
        <p:txBody>
          <a:bodyPr/>
          <a:lstStyle/>
          <a:p>
            <a:pPr algn="ctr"/>
            <a:r>
              <a:rPr lang="en-US" dirty="0"/>
              <a:t>TOOLS USED FOR THE PROJECT</a:t>
            </a:r>
          </a:p>
        </p:txBody>
      </p:sp>
      <p:graphicFrame>
        <p:nvGraphicFramePr>
          <p:cNvPr id="6" name="Diagram 5"/>
          <p:cNvGraphicFramePr/>
          <p:nvPr>
            <p:extLst>
              <p:ext uri="{D42A27DB-BD31-4B8C-83A1-F6EECF244321}">
                <p14:modId xmlns:p14="http://schemas.microsoft.com/office/powerpoint/2010/main" val="4251863341"/>
              </p:ext>
            </p:extLst>
          </p:nvPr>
        </p:nvGraphicFramePr>
        <p:xfrm>
          <a:off x="1409700" y="778865"/>
          <a:ext cx="6096000" cy="4212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Shape 96" descr="nyu.png"/>
          <p:cNvPicPr preferRelativeResize="0"/>
          <p:nvPr/>
        </p:nvPicPr>
        <p:blipFill>
          <a:blip r:embed="rId7">
            <a:alphaModFix/>
          </a:blip>
          <a:stretch>
            <a:fillRect/>
          </a:stretch>
        </p:blipFill>
        <p:spPr>
          <a:xfrm>
            <a:off x="6344025" y="4520101"/>
            <a:ext cx="2799975" cy="623399"/>
          </a:xfrm>
          <a:prstGeom prst="rect">
            <a:avLst/>
          </a:prstGeom>
          <a:noFill/>
          <a:ln>
            <a:noFill/>
          </a:ln>
        </p:spPr>
      </p:pic>
    </p:spTree>
    <p:extLst>
      <p:ext uri="{BB962C8B-B14F-4D97-AF65-F5344CB8AC3E}">
        <p14:creationId xmlns:p14="http://schemas.microsoft.com/office/powerpoint/2010/main" val="2208149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273772" y="-25898"/>
            <a:ext cx="8520600" cy="623400"/>
          </a:xfrm>
          <a:prstGeom prst="rect">
            <a:avLst/>
          </a:prstGeom>
        </p:spPr>
        <p:txBody>
          <a:bodyPr lIns="91425" tIns="91425" rIns="91425" bIns="91425" anchor="t" anchorCtr="0">
            <a:noAutofit/>
          </a:bodyPr>
          <a:lstStyle/>
          <a:p>
            <a:pPr lvl="0" algn="ctr">
              <a:spcBef>
                <a:spcPts val="0"/>
              </a:spcBef>
              <a:buNone/>
            </a:pPr>
            <a:r>
              <a:rPr lang="en-US" dirty="0"/>
              <a:t>Project Formulation</a:t>
            </a:r>
            <a:endParaRPr lang="en" dirty="0"/>
          </a:p>
        </p:txBody>
      </p:sp>
      <p:grpSp>
        <p:nvGrpSpPr>
          <p:cNvPr id="159" name="Shape 159"/>
          <p:cNvGrpSpPr/>
          <p:nvPr/>
        </p:nvGrpSpPr>
        <p:grpSpPr>
          <a:xfrm>
            <a:off x="539674" y="547054"/>
            <a:ext cx="8254486" cy="835453"/>
            <a:chOff x="424812" y="1177875"/>
            <a:chExt cx="8294371" cy="849900"/>
          </a:xfrm>
        </p:grpSpPr>
        <p:sp>
          <p:nvSpPr>
            <p:cNvPr id="160" name="Shape 160"/>
            <p:cNvSpPr/>
            <p:nvPr/>
          </p:nvSpPr>
          <p:spPr>
            <a:xfrm>
              <a:off x="2927683" y="1177875"/>
              <a:ext cx="5791500" cy="8499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61" name="Shape 161"/>
            <p:cNvSpPr/>
            <p:nvPr/>
          </p:nvSpPr>
          <p:spPr>
            <a:xfrm>
              <a:off x="424812" y="1177875"/>
              <a:ext cx="3055799" cy="849900"/>
            </a:xfrm>
            <a:prstGeom prst="homePlate">
              <a:avLst>
                <a:gd name="adj" fmla="val 26719"/>
              </a:avLst>
            </a:prstGeom>
            <a:solidFill>
              <a:schemeClr val="tx1">
                <a:lumMod val="20000"/>
                <a:lumOff val="80000"/>
              </a:schemeClr>
            </a:solidFill>
            <a:ln>
              <a:noFill/>
            </a:ln>
          </p:spPr>
          <p:txBody>
            <a:bodyPr lIns="91425" tIns="91425" rIns="91425" bIns="91425" anchor="ctr" anchorCtr="0">
              <a:noAutofit/>
            </a:bodyPr>
            <a:lstStyle/>
            <a:p>
              <a:pPr lvl="0">
                <a:spcBef>
                  <a:spcPts val="0"/>
                </a:spcBef>
                <a:buNone/>
              </a:pPr>
              <a:endParaRPr dirty="0"/>
            </a:p>
          </p:txBody>
        </p:sp>
      </p:grpSp>
      <p:sp>
        <p:nvSpPr>
          <p:cNvPr id="162" name="Shape 162"/>
          <p:cNvSpPr txBox="1">
            <a:spLocks noGrp="1"/>
          </p:cNvSpPr>
          <p:nvPr>
            <p:ph type="body" idx="4294967295"/>
          </p:nvPr>
        </p:nvSpPr>
        <p:spPr>
          <a:xfrm>
            <a:off x="539675" y="497326"/>
            <a:ext cx="2813744" cy="799200"/>
          </a:xfrm>
          <a:prstGeom prst="rect">
            <a:avLst/>
          </a:prstGeom>
        </p:spPr>
        <p:txBody>
          <a:bodyPr lIns="91425" tIns="91425" rIns="91425" bIns="91425" anchor="ctr" anchorCtr="0">
            <a:noAutofit/>
          </a:bodyPr>
          <a:lstStyle/>
          <a:p>
            <a:pPr lvl="0">
              <a:lnSpc>
                <a:spcPct val="100000"/>
              </a:lnSpc>
              <a:spcBef>
                <a:spcPts val="0"/>
              </a:spcBef>
              <a:spcAft>
                <a:spcPts val="0"/>
              </a:spcAft>
              <a:buNone/>
            </a:pPr>
            <a:r>
              <a:rPr lang="en-US" dirty="0">
                <a:solidFill>
                  <a:schemeClr val="bg2"/>
                </a:solidFill>
              </a:rPr>
              <a:t>Detecting the Webcam of the laptop</a:t>
            </a:r>
            <a:endParaRPr lang="en" dirty="0">
              <a:solidFill>
                <a:schemeClr val="bg2"/>
              </a:solidFill>
            </a:endParaRPr>
          </a:p>
        </p:txBody>
      </p:sp>
      <p:sp>
        <p:nvSpPr>
          <p:cNvPr id="163" name="Shape 163"/>
          <p:cNvSpPr txBox="1">
            <a:spLocks noGrp="1"/>
          </p:cNvSpPr>
          <p:nvPr>
            <p:ph type="body" idx="4294967295"/>
          </p:nvPr>
        </p:nvSpPr>
        <p:spPr>
          <a:xfrm>
            <a:off x="3406536" y="583307"/>
            <a:ext cx="5111699" cy="799200"/>
          </a:xfrm>
          <a:prstGeom prst="rect">
            <a:avLst/>
          </a:prstGeom>
        </p:spPr>
        <p:txBody>
          <a:bodyPr lIns="91425" tIns="91425" rIns="91425" bIns="91425" anchor="ctr" anchorCtr="0">
            <a:noAutofit/>
          </a:bodyPr>
          <a:lstStyle/>
          <a:p>
            <a:pPr marL="457200" lvl="0" indent="-228600" algn="just">
              <a:spcBef>
                <a:spcPts val="0"/>
              </a:spcBef>
              <a:spcAft>
                <a:spcPts val="0"/>
              </a:spcAft>
              <a:buClr>
                <a:schemeClr val="lt1"/>
              </a:buClr>
              <a:buNone/>
            </a:pPr>
            <a:r>
              <a:rPr lang="en-US" sz="1600" dirty="0">
                <a:solidFill>
                  <a:schemeClr val="lt1"/>
                </a:solidFill>
              </a:rPr>
              <a:t>The program first detects the </a:t>
            </a:r>
            <a:r>
              <a:rPr lang="en-US" sz="1600" dirty="0" err="1">
                <a:solidFill>
                  <a:schemeClr val="lt1"/>
                </a:solidFill>
              </a:rPr>
              <a:t>webcamera</a:t>
            </a:r>
            <a:r>
              <a:rPr lang="en-US" sz="1600" dirty="0">
                <a:solidFill>
                  <a:schemeClr val="lt1"/>
                </a:solidFill>
              </a:rPr>
              <a:t> of the laptop to process the video frame for specific object detection.</a:t>
            </a:r>
            <a:endParaRPr lang="en" sz="1600" dirty="0">
              <a:solidFill>
                <a:schemeClr val="lt1"/>
              </a:solidFill>
            </a:endParaRPr>
          </a:p>
        </p:txBody>
      </p:sp>
      <p:grpSp>
        <p:nvGrpSpPr>
          <p:cNvPr id="164" name="Shape 164"/>
          <p:cNvGrpSpPr/>
          <p:nvPr/>
        </p:nvGrpSpPr>
        <p:grpSpPr>
          <a:xfrm>
            <a:off x="548279" y="1533317"/>
            <a:ext cx="8179508" cy="1100818"/>
            <a:chOff x="424812" y="2075689"/>
            <a:chExt cx="8294360" cy="849900"/>
          </a:xfrm>
        </p:grpSpPr>
        <p:sp>
          <p:nvSpPr>
            <p:cNvPr id="165" name="Shape 165"/>
            <p:cNvSpPr/>
            <p:nvPr/>
          </p:nvSpPr>
          <p:spPr>
            <a:xfrm>
              <a:off x="2927672" y="2075689"/>
              <a:ext cx="5791500" cy="8499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66" name="Shape 166"/>
            <p:cNvSpPr/>
            <p:nvPr/>
          </p:nvSpPr>
          <p:spPr>
            <a:xfrm>
              <a:off x="424812" y="2075689"/>
              <a:ext cx="3055799" cy="849900"/>
            </a:xfrm>
            <a:prstGeom prst="homePlate">
              <a:avLst>
                <a:gd name="adj" fmla="val 26719"/>
              </a:avLst>
            </a:prstGeom>
            <a:solidFill>
              <a:schemeClr val="tx1">
                <a:lumMod val="20000"/>
                <a:lumOff val="80000"/>
              </a:schemeClr>
            </a:solidFill>
            <a:ln>
              <a:noFill/>
            </a:ln>
          </p:spPr>
          <p:txBody>
            <a:bodyPr lIns="91425" tIns="91425" rIns="91425" bIns="91425" anchor="ctr" anchorCtr="0">
              <a:noAutofit/>
            </a:bodyPr>
            <a:lstStyle/>
            <a:p>
              <a:pPr lvl="0">
                <a:spcBef>
                  <a:spcPts val="0"/>
                </a:spcBef>
                <a:buNone/>
              </a:pPr>
              <a:endParaRPr/>
            </a:p>
          </p:txBody>
        </p:sp>
      </p:grpSp>
      <p:sp>
        <p:nvSpPr>
          <p:cNvPr id="167" name="Shape 167"/>
          <p:cNvSpPr txBox="1">
            <a:spLocks noGrp="1"/>
          </p:cNvSpPr>
          <p:nvPr>
            <p:ph type="body" idx="4294967295"/>
          </p:nvPr>
        </p:nvSpPr>
        <p:spPr>
          <a:xfrm>
            <a:off x="481875" y="1535369"/>
            <a:ext cx="2813744" cy="799200"/>
          </a:xfrm>
          <a:prstGeom prst="rect">
            <a:avLst/>
          </a:prstGeom>
        </p:spPr>
        <p:txBody>
          <a:bodyPr lIns="91425" tIns="91425" rIns="91425" bIns="91425" anchor="ctr" anchorCtr="0">
            <a:noAutofit/>
          </a:bodyPr>
          <a:lstStyle/>
          <a:p>
            <a:pPr lvl="0">
              <a:lnSpc>
                <a:spcPct val="100000"/>
              </a:lnSpc>
              <a:spcAft>
                <a:spcPts val="0"/>
              </a:spcAft>
            </a:pPr>
            <a:r>
              <a:rPr lang="en-US" dirty="0">
                <a:solidFill>
                  <a:schemeClr val="bg2"/>
                </a:solidFill>
              </a:rPr>
              <a:t>Calculating Optical Flow</a:t>
            </a:r>
            <a:endParaRPr lang="en" dirty="0">
              <a:solidFill>
                <a:schemeClr val="bg2"/>
              </a:solidFill>
            </a:endParaRPr>
          </a:p>
        </p:txBody>
      </p:sp>
      <p:sp>
        <p:nvSpPr>
          <p:cNvPr id="168" name="Shape 168"/>
          <p:cNvSpPr txBox="1">
            <a:spLocks noGrp="1"/>
          </p:cNvSpPr>
          <p:nvPr>
            <p:ph type="body" idx="4294967295"/>
          </p:nvPr>
        </p:nvSpPr>
        <p:spPr>
          <a:xfrm>
            <a:off x="3130612" y="1684126"/>
            <a:ext cx="5663548" cy="799200"/>
          </a:xfrm>
          <a:prstGeom prst="rect">
            <a:avLst/>
          </a:prstGeom>
        </p:spPr>
        <p:txBody>
          <a:bodyPr lIns="91425" tIns="91425" rIns="91425" bIns="91425" anchor="ctr" anchorCtr="0">
            <a:noAutofit/>
          </a:bodyPr>
          <a:lstStyle/>
          <a:p>
            <a:pPr marL="457200" lvl="0" indent="-228600" algn="just">
              <a:spcAft>
                <a:spcPts val="0"/>
              </a:spcAft>
              <a:buClr>
                <a:schemeClr val="lt1"/>
              </a:buClr>
            </a:pPr>
            <a:r>
              <a:rPr lang="en-US" sz="1600" dirty="0">
                <a:solidFill>
                  <a:schemeClr val="lt1"/>
                </a:solidFill>
              </a:rPr>
              <a:t>The </a:t>
            </a:r>
            <a:r>
              <a:rPr lang="en-US" sz="1600" dirty="0" err="1">
                <a:solidFill>
                  <a:schemeClr val="lt1"/>
                </a:solidFill>
              </a:rPr>
              <a:t>opencv</a:t>
            </a:r>
            <a:r>
              <a:rPr lang="en-US" sz="1600" dirty="0">
                <a:solidFill>
                  <a:schemeClr val="lt1"/>
                </a:solidFill>
              </a:rPr>
              <a:t> library provides this method to c</a:t>
            </a:r>
            <a:r>
              <a:rPr lang="en-US" sz="1600" dirty="0">
                <a:solidFill>
                  <a:schemeClr val="bg1"/>
                </a:solidFill>
              </a:rPr>
              <a:t>alculate optical flow for a </a:t>
            </a:r>
            <a:r>
              <a:rPr lang="en-US" sz="1600" dirty="0">
                <a:solidFill>
                  <a:srgbClr val="FF0000"/>
                </a:solidFill>
              </a:rPr>
              <a:t>sparse feature </a:t>
            </a:r>
            <a:r>
              <a:rPr lang="en-US" sz="1600" dirty="0">
                <a:solidFill>
                  <a:schemeClr val="bg1"/>
                </a:solidFill>
              </a:rPr>
              <a:t>set using the iterative Lucas-</a:t>
            </a:r>
            <a:r>
              <a:rPr lang="en-US" sz="1600" dirty="0" err="1">
                <a:solidFill>
                  <a:schemeClr val="bg1"/>
                </a:solidFill>
              </a:rPr>
              <a:t>Kanade</a:t>
            </a:r>
            <a:r>
              <a:rPr lang="en-US" sz="1600" dirty="0">
                <a:solidFill>
                  <a:schemeClr val="bg1"/>
                </a:solidFill>
              </a:rPr>
              <a:t> method with </a:t>
            </a:r>
            <a:r>
              <a:rPr lang="en-US" sz="1600" dirty="0">
                <a:solidFill>
                  <a:srgbClr val="FF0000"/>
                </a:solidFill>
              </a:rPr>
              <a:t>pyramids.</a:t>
            </a:r>
            <a:endParaRPr lang="en" sz="1600" dirty="0">
              <a:solidFill>
                <a:srgbClr val="FF0000"/>
              </a:solidFill>
            </a:endParaRPr>
          </a:p>
        </p:txBody>
      </p:sp>
      <p:grpSp>
        <p:nvGrpSpPr>
          <p:cNvPr id="169" name="Shape 169"/>
          <p:cNvGrpSpPr/>
          <p:nvPr/>
        </p:nvGrpSpPr>
        <p:grpSpPr>
          <a:xfrm>
            <a:off x="539674" y="2933700"/>
            <a:ext cx="8177606" cy="1882140"/>
            <a:chOff x="424812" y="2974405"/>
            <a:chExt cx="8294360" cy="849933"/>
          </a:xfrm>
        </p:grpSpPr>
        <p:sp>
          <p:nvSpPr>
            <p:cNvPr id="170" name="Shape 170"/>
            <p:cNvSpPr/>
            <p:nvPr/>
          </p:nvSpPr>
          <p:spPr>
            <a:xfrm>
              <a:off x="2927672" y="2974438"/>
              <a:ext cx="5791500" cy="8499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71" name="Shape 171"/>
            <p:cNvSpPr/>
            <p:nvPr/>
          </p:nvSpPr>
          <p:spPr>
            <a:xfrm>
              <a:off x="424812" y="2974405"/>
              <a:ext cx="3055799" cy="849900"/>
            </a:xfrm>
            <a:prstGeom prst="homePlate">
              <a:avLst>
                <a:gd name="adj" fmla="val 26719"/>
              </a:avLst>
            </a:prstGeom>
            <a:solidFill>
              <a:schemeClr val="tx1">
                <a:lumMod val="40000"/>
                <a:lumOff val="60000"/>
              </a:schemeClr>
            </a:solidFill>
            <a:ln>
              <a:noFill/>
            </a:ln>
          </p:spPr>
          <p:txBody>
            <a:bodyPr lIns="91425" tIns="91425" rIns="91425" bIns="91425" anchor="ctr" anchorCtr="0">
              <a:noAutofit/>
            </a:bodyPr>
            <a:lstStyle/>
            <a:p>
              <a:pPr lvl="0">
                <a:spcBef>
                  <a:spcPts val="0"/>
                </a:spcBef>
                <a:buNone/>
              </a:pPr>
              <a:endParaRPr/>
            </a:p>
          </p:txBody>
        </p:sp>
      </p:grpSp>
      <p:sp>
        <p:nvSpPr>
          <p:cNvPr id="172" name="Shape 172"/>
          <p:cNvSpPr txBox="1">
            <a:spLocks noGrp="1"/>
          </p:cNvSpPr>
          <p:nvPr>
            <p:ph type="body" idx="4294967295"/>
          </p:nvPr>
        </p:nvSpPr>
        <p:spPr>
          <a:xfrm>
            <a:off x="796027" y="3348008"/>
            <a:ext cx="2422500" cy="799200"/>
          </a:xfrm>
          <a:prstGeom prst="rect">
            <a:avLst/>
          </a:prstGeom>
        </p:spPr>
        <p:txBody>
          <a:bodyPr lIns="91425" tIns="91425" rIns="91425" bIns="91425" anchor="ctr" anchorCtr="0">
            <a:noAutofit/>
          </a:bodyPr>
          <a:lstStyle/>
          <a:p>
            <a:pPr lvl="0">
              <a:lnSpc>
                <a:spcPct val="100000"/>
              </a:lnSpc>
              <a:spcBef>
                <a:spcPts val="0"/>
              </a:spcBef>
              <a:spcAft>
                <a:spcPts val="0"/>
              </a:spcAft>
              <a:buNone/>
            </a:pPr>
            <a:r>
              <a:rPr lang="en" dirty="0">
                <a:solidFill>
                  <a:schemeClr val="accent1"/>
                </a:solidFill>
              </a:rPr>
              <a:t>Iterati</a:t>
            </a:r>
            <a:r>
              <a:rPr lang="en-US" dirty="0" err="1">
                <a:solidFill>
                  <a:schemeClr val="accent1"/>
                </a:solidFill>
              </a:rPr>
              <a:t>ve</a:t>
            </a:r>
            <a:r>
              <a:rPr lang="en-US" dirty="0">
                <a:solidFill>
                  <a:schemeClr val="accent1"/>
                </a:solidFill>
              </a:rPr>
              <a:t> Step</a:t>
            </a:r>
            <a:endParaRPr lang="en" dirty="0">
              <a:solidFill>
                <a:schemeClr val="accent1"/>
              </a:solidFill>
            </a:endParaRPr>
          </a:p>
        </p:txBody>
      </p:sp>
      <p:sp>
        <p:nvSpPr>
          <p:cNvPr id="173" name="Shape 173"/>
          <p:cNvSpPr txBox="1">
            <a:spLocks noGrp="1"/>
          </p:cNvSpPr>
          <p:nvPr>
            <p:ph type="body" idx="4294967295"/>
          </p:nvPr>
        </p:nvSpPr>
        <p:spPr>
          <a:xfrm>
            <a:off x="3295619" y="3473542"/>
            <a:ext cx="5498753" cy="799200"/>
          </a:xfrm>
          <a:prstGeom prst="rect">
            <a:avLst/>
          </a:prstGeom>
        </p:spPr>
        <p:txBody>
          <a:bodyPr lIns="91425" tIns="91425" rIns="91425" bIns="91425" anchor="ctr" anchorCtr="0">
            <a:noAutofit/>
          </a:bodyPr>
          <a:lstStyle/>
          <a:p>
            <a:pPr marL="457200" lvl="0" indent="-228600">
              <a:spcAft>
                <a:spcPts val="0"/>
              </a:spcAft>
              <a:buClr>
                <a:schemeClr val="lt1"/>
              </a:buClr>
            </a:pPr>
            <a:r>
              <a:rPr lang="en-US" dirty="0"/>
              <a:t> 	</a:t>
            </a:r>
            <a:r>
              <a:rPr lang="en-US" dirty="0">
                <a:solidFill>
                  <a:schemeClr val="bg1"/>
                </a:solidFill>
              </a:rPr>
              <a:t>We pass </a:t>
            </a:r>
            <a:r>
              <a:rPr lang="en-US" sz="1600" dirty="0">
                <a:solidFill>
                  <a:schemeClr val="bg1"/>
                </a:solidFill>
              </a:rPr>
              <a:t>the </a:t>
            </a:r>
            <a:r>
              <a:rPr lang="en-US" sz="1600" dirty="0">
                <a:solidFill>
                  <a:srgbClr val="FF0000"/>
                </a:solidFill>
              </a:rPr>
              <a:t>previous frame, previous points and next frame</a:t>
            </a:r>
            <a:r>
              <a:rPr lang="en-US" sz="1600" dirty="0">
                <a:solidFill>
                  <a:schemeClr val="bg1"/>
                </a:solidFill>
              </a:rPr>
              <a:t>. It returns next points along with some status numbers which has a value of 1 if next point is found, else zero. We </a:t>
            </a:r>
            <a:r>
              <a:rPr lang="en-US" sz="1600" dirty="0">
                <a:solidFill>
                  <a:srgbClr val="FF0000"/>
                </a:solidFill>
              </a:rPr>
              <a:t>iteratively </a:t>
            </a:r>
            <a:r>
              <a:rPr lang="en-US" sz="1600" dirty="0">
                <a:solidFill>
                  <a:schemeClr val="bg1"/>
                </a:solidFill>
              </a:rPr>
              <a:t>pass these next points as previous points in next step.</a:t>
            </a:r>
            <a:endParaRPr lang="en" sz="1600" dirty="0">
              <a:solidFill>
                <a:schemeClr val="bg1"/>
              </a:solidFill>
            </a:endParaRPr>
          </a:p>
        </p:txBody>
      </p:sp>
      <p:pic>
        <p:nvPicPr>
          <p:cNvPr id="26" name="Shape 68" descr="nyu.png"/>
          <p:cNvPicPr preferRelativeResize="0"/>
          <p:nvPr/>
        </p:nvPicPr>
        <p:blipFill>
          <a:blip r:embed="rId3">
            <a:alphaModFix/>
          </a:blip>
          <a:stretch>
            <a:fillRect/>
          </a:stretch>
        </p:blipFill>
        <p:spPr>
          <a:xfrm>
            <a:off x="6344025" y="4520101"/>
            <a:ext cx="2799975" cy="623399"/>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animEffect transition="in" filter="fade">
                                      <p:cBhvr>
                                        <p:cTn id="7" dur="1000"/>
                                        <p:tgtEl>
                                          <p:spTgt spid="162">
                                            <p:txEl>
                                              <p:pRg st="0" end="0"/>
                                            </p:txEl>
                                          </p:spTgt>
                                        </p:tgtEl>
                                      </p:cBhvr>
                                    </p:animEffect>
                                    <p:anim calcmode="lin" valueType="num">
                                      <p:cBhvr>
                                        <p:cTn id="8" dur="1000" fill="hold"/>
                                        <p:tgtEl>
                                          <p:spTgt spid="16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3">
                                            <p:txEl>
                                              <p:pRg st="0" end="0"/>
                                            </p:txEl>
                                          </p:spTgt>
                                        </p:tgtEl>
                                        <p:attrNameLst>
                                          <p:attrName>style.visibility</p:attrName>
                                        </p:attrNameLst>
                                      </p:cBhvr>
                                      <p:to>
                                        <p:strVal val="visible"/>
                                      </p:to>
                                    </p:set>
                                    <p:animEffect transition="in" filter="fade">
                                      <p:cBhvr>
                                        <p:cTn id="14" dur="1000"/>
                                        <p:tgtEl>
                                          <p:spTgt spid="163">
                                            <p:txEl>
                                              <p:pRg st="0" end="0"/>
                                            </p:txEl>
                                          </p:spTgt>
                                        </p:tgtEl>
                                      </p:cBhvr>
                                    </p:animEffect>
                                    <p:anim calcmode="lin" valueType="num">
                                      <p:cBhvr>
                                        <p:cTn id="15" dur="1000" fill="hold"/>
                                        <p:tgtEl>
                                          <p:spTgt spid="16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7">
                                            <p:txEl>
                                              <p:pRg st="0" end="0"/>
                                            </p:txEl>
                                          </p:spTgt>
                                        </p:tgtEl>
                                        <p:attrNameLst>
                                          <p:attrName>style.visibility</p:attrName>
                                        </p:attrNameLst>
                                      </p:cBhvr>
                                      <p:to>
                                        <p:strVal val="visible"/>
                                      </p:to>
                                    </p:set>
                                    <p:animEffect transition="in" filter="fade">
                                      <p:cBhvr>
                                        <p:cTn id="21" dur="1000"/>
                                        <p:tgtEl>
                                          <p:spTgt spid="167">
                                            <p:txEl>
                                              <p:pRg st="0" end="0"/>
                                            </p:txEl>
                                          </p:spTgt>
                                        </p:tgtEl>
                                      </p:cBhvr>
                                    </p:animEffect>
                                    <p:anim calcmode="lin" valueType="num">
                                      <p:cBhvr>
                                        <p:cTn id="22" dur="1000" fill="hold"/>
                                        <p:tgtEl>
                                          <p:spTgt spid="167">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6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68">
                                            <p:txEl>
                                              <p:pRg st="0" end="0"/>
                                            </p:txEl>
                                          </p:spTgt>
                                        </p:tgtEl>
                                        <p:attrNameLst>
                                          <p:attrName>style.visibility</p:attrName>
                                        </p:attrNameLst>
                                      </p:cBhvr>
                                      <p:to>
                                        <p:strVal val="visible"/>
                                      </p:to>
                                    </p:set>
                                    <p:animEffect transition="in" filter="fade">
                                      <p:cBhvr>
                                        <p:cTn id="28" dur="1000"/>
                                        <p:tgtEl>
                                          <p:spTgt spid="168">
                                            <p:txEl>
                                              <p:pRg st="0" end="0"/>
                                            </p:txEl>
                                          </p:spTgt>
                                        </p:tgtEl>
                                      </p:cBhvr>
                                    </p:animEffect>
                                    <p:anim calcmode="lin" valueType="num">
                                      <p:cBhvr>
                                        <p:cTn id="29" dur="1000" fill="hold"/>
                                        <p:tgtEl>
                                          <p:spTgt spid="168">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6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72">
                                            <p:txEl>
                                              <p:pRg st="0" end="0"/>
                                            </p:txEl>
                                          </p:spTgt>
                                        </p:tgtEl>
                                        <p:attrNameLst>
                                          <p:attrName>style.visibility</p:attrName>
                                        </p:attrNameLst>
                                      </p:cBhvr>
                                      <p:to>
                                        <p:strVal val="visible"/>
                                      </p:to>
                                    </p:set>
                                    <p:animEffect transition="in" filter="fade">
                                      <p:cBhvr>
                                        <p:cTn id="35" dur="1000"/>
                                        <p:tgtEl>
                                          <p:spTgt spid="172">
                                            <p:txEl>
                                              <p:pRg st="0" end="0"/>
                                            </p:txEl>
                                          </p:spTgt>
                                        </p:tgtEl>
                                      </p:cBhvr>
                                    </p:animEffect>
                                    <p:anim calcmode="lin" valueType="num">
                                      <p:cBhvr>
                                        <p:cTn id="36" dur="1000" fill="hold"/>
                                        <p:tgtEl>
                                          <p:spTgt spid="172">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17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73">
                                            <p:txEl>
                                              <p:pRg st="0" end="0"/>
                                            </p:txEl>
                                          </p:spTgt>
                                        </p:tgtEl>
                                        <p:attrNameLst>
                                          <p:attrName>style.visibility</p:attrName>
                                        </p:attrNameLst>
                                      </p:cBhvr>
                                      <p:to>
                                        <p:strVal val="visible"/>
                                      </p:to>
                                    </p:set>
                                    <p:animEffect transition="in" filter="fade">
                                      <p:cBhvr>
                                        <p:cTn id="42" dur="1000"/>
                                        <p:tgtEl>
                                          <p:spTgt spid="173">
                                            <p:txEl>
                                              <p:pRg st="0" end="0"/>
                                            </p:txEl>
                                          </p:spTgt>
                                        </p:tgtEl>
                                      </p:cBhvr>
                                    </p:animEffect>
                                    <p:anim calcmode="lin" valueType="num">
                                      <p:cBhvr>
                                        <p:cTn id="43" dur="1000" fill="hold"/>
                                        <p:tgtEl>
                                          <p:spTgt spid="173">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17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build="p"/>
      <p:bldP spid="163" grpId="0" build="p"/>
      <p:bldP spid="167" grpId="0" build="p"/>
      <p:bldP spid="168" grpId="0" build="p"/>
      <p:bldP spid="172" grpId="0" build="p"/>
      <p:bldP spid="17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273772" y="-25898"/>
            <a:ext cx="8520600" cy="623400"/>
          </a:xfrm>
          <a:prstGeom prst="rect">
            <a:avLst/>
          </a:prstGeom>
        </p:spPr>
        <p:txBody>
          <a:bodyPr lIns="91425" tIns="91425" rIns="91425" bIns="91425" anchor="t" anchorCtr="0">
            <a:noAutofit/>
          </a:bodyPr>
          <a:lstStyle/>
          <a:p>
            <a:pPr lvl="0" algn="ctr">
              <a:spcBef>
                <a:spcPts val="0"/>
              </a:spcBef>
              <a:buNone/>
            </a:pPr>
            <a:r>
              <a:rPr lang="en-US" dirty="0"/>
              <a:t>Project Formulation</a:t>
            </a:r>
            <a:endParaRPr lang="en" dirty="0"/>
          </a:p>
        </p:txBody>
      </p:sp>
      <p:grpSp>
        <p:nvGrpSpPr>
          <p:cNvPr id="159" name="Shape 159"/>
          <p:cNvGrpSpPr/>
          <p:nvPr/>
        </p:nvGrpSpPr>
        <p:grpSpPr>
          <a:xfrm>
            <a:off x="539675" y="547054"/>
            <a:ext cx="8254485" cy="835453"/>
            <a:chOff x="424813" y="1177875"/>
            <a:chExt cx="8294370" cy="849900"/>
          </a:xfrm>
        </p:grpSpPr>
        <p:sp>
          <p:nvSpPr>
            <p:cNvPr id="160" name="Shape 160"/>
            <p:cNvSpPr/>
            <p:nvPr/>
          </p:nvSpPr>
          <p:spPr>
            <a:xfrm>
              <a:off x="2927683" y="1177875"/>
              <a:ext cx="5791500" cy="8499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61" name="Shape 161"/>
            <p:cNvSpPr/>
            <p:nvPr/>
          </p:nvSpPr>
          <p:spPr>
            <a:xfrm>
              <a:off x="424813" y="1177876"/>
              <a:ext cx="2880501" cy="849899"/>
            </a:xfrm>
            <a:prstGeom prst="homePlate">
              <a:avLst>
                <a:gd name="adj" fmla="val 26719"/>
              </a:avLst>
            </a:prstGeom>
            <a:solidFill>
              <a:schemeClr val="tx1">
                <a:lumMod val="20000"/>
                <a:lumOff val="80000"/>
              </a:schemeClr>
            </a:solidFill>
            <a:ln>
              <a:noFill/>
            </a:ln>
          </p:spPr>
          <p:txBody>
            <a:bodyPr lIns="91425" tIns="91425" rIns="91425" bIns="91425" anchor="ctr" anchorCtr="0">
              <a:noAutofit/>
            </a:bodyPr>
            <a:lstStyle/>
            <a:p>
              <a:pPr lvl="0">
                <a:spcBef>
                  <a:spcPts val="0"/>
                </a:spcBef>
                <a:buNone/>
              </a:pPr>
              <a:endParaRPr/>
            </a:p>
          </p:txBody>
        </p:sp>
      </p:grpSp>
      <p:sp>
        <p:nvSpPr>
          <p:cNvPr id="162" name="Shape 162"/>
          <p:cNvSpPr txBox="1">
            <a:spLocks noGrp="1"/>
          </p:cNvSpPr>
          <p:nvPr>
            <p:ph type="body" idx="4294967295"/>
          </p:nvPr>
        </p:nvSpPr>
        <p:spPr>
          <a:xfrm>
            <a:off x="539674" y="497326"/>
            <a:ext cx="2828365" cy="782834"/>
          </a:xfrm>
          <a:prstGeom prst="rect">
            <a:avLst/>
          </a:prstGeom>
        </p:spPr>
        <p:txBody>
          <a:bodyPr lIns="91425" tIns="91425" rIns="91425" bIns="91425" anchor="ctr" anchorCtr="0">
            <a:noAutofit/>
          </a:bodyPr>
          <a:lstStyle/>
          <a:p>
            <a:pPr lvl="0">
              <a:lnSpc>
                <a:spcPct val="100000"/>
              </a:lnSpc>
              <a:spcBef>
                <a:spcPts val="0"/>
              </a:spcBef>
              <a:spcAft>
                <a:spcPts val="0"/>
              </a:spcAft>
              <a:buNone/>
            </a:pPr>
            <a:r>
              <a:rPr lang="en-US" dirty="0">
                <a:solidFill>
                  <a:schemeClr val="bg2"/>
                </a:solidFill>
              </a:rPr>
              <a:t>Specific Object Detection using color </a:t>
            </a:r>
            <a:endParaRPr lang="en" dirty="0">
              <a:solidFill>
                <a:schemeClr val="bg2"/>
              </a:solidFill>
            </a:endParaRPr>
          </a:p>
        </p:txBody>
      </p:sp>
      <p:sp>
        <p:nvSpPr>
          <p:cNvPr id="163" name="Shape 163"/>
          <p:cNvSpPr txBox="1">
            <a:spLocks noGrp="1"/>
          </p:cNvSpPr>
          <p:nvPr>
            <p:ph type="body" idx="4294967295"/>
          </p:nvPr>
        </p:nvSpPr>
        <p:spPr>
          <a:xfrm>
            <a:off x="3406536" y="583307"/>
            <a:ext cx="5387624" cy="799200"/>
          </a:xfrm>
          <a:prstGeom prst="rect">
            <a:avLst/>
          </a:prstGeom>
        </p:spPr>
        <p:txBody>
          <a:bodyPr lIns="91425" tIns="91425" rIns="91425" bIns="91425" anchor="ctr" anchorCtr="0">
            <a:noAutofit/>
          </a:bodyPr>
          <a:lstStyle/>
          <a:p>
            <a:pPr marL="457200" lvl="0" indent="-228600" algn="just">
              <a:spcAft>
                <a:spcPts val="0"/>
              </a:spcAft>
              <a:buClr>
                <a:schemeClr val="lt1"/>
              </a:buClr>
            </a:pPr>
            <a:r>
              <a:rPr lang="en-US" sz="1600" dirty="0">
                <a:solidFill>
                  <a:schemeClr val="lt1"/>
                </a:solidFill>
              </a:rPr>
              <a:t>To restrict detection of motion for only a specific object, we use the </a:t>
            </a:r>
            <a:r>
              <a:rPr lang="en-US" sz="1600" b="1" dirty="0" err="1">
                <a:solidFill>
                  <a:srgbClr val="FF0000"/>
                </a:solidFill>
              </a:rPr>
              <a:t>hsv</a:t>
            </a:r>
            <a:r>
              <a:rPr lang="en-US" sz="1600" b="1" dirty="0">
                <a:solidFill>
                  <a:srgbClr val="FF0000"/>
                </a:solidFill>
              </a:rPr>
              <a:t> (hue, saturation, and value)</a:t>
            </a:r>
            <a:r>
              <a:rPr lang="en-US" sz="1600" b="1" dirty="0">
                <a:solidFill>
                  <a:schemeClr val="lt1"/>
                </a:solidFill>
              </a:rPr>
              <a:t> </a:t>
            </a:r>
            <a:r>
              <a:rPr lang="en-US" sz="1600" dirty="0">
                <a:solidFill>
                  <a:schemeClr val="lt1"/>
                </a:solidFill>
              </a:rPr>
              <a:t>values for the color green specific to our program.</a:t>
            </a:r>
            <a:endParaRPr lang="en" sz="1600" dirty="0">
              <a:solidFill>
                <a:schemeClr val="lt1"/>
              </a:solidFill>
            </a:endParaRPr>
          </a:p>
        </p:txBody>
      </p:sp>
      <p:grpSp>
        <p:nvGrpSpPr>
          <p:cNvPr id="164" name="Shape 164"/>
          <p:cNvGrpSpPr/>
          <p:nvPr/>
        </p:nvGrpSpPr>
        <p:grpSpPr>
          <a:xfrm>
            <a:off x="539674" y="1535369"/>
            <a:ext cx="8254486" cy="1144080"/>
            <a:chOff x="424812" y="2075689"/>
            <a:chExt cx="8294360" cy="883301"/>
          </a:xfrm>
        </p:grpSpPr>
        <p:sp>
          <p:nvSpPr>
            <p:cNvPr id="165" name="Shape 165"/>
            <p:cNvSpPr/>
            <p:nvPr/>
          </p:nvSpPr>
          <p:spPr>
            <a:xfrm>
              <a:off x="2752002" y="2075689"/>
              <a:ext cx="5967170" cy="883301"/>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66" name="Shape 166"/>
            <p:cNvSpPr/>
            <p:nvPr/>
          </p:nvSpPr>
          <p:spPr>
            <a:xfrm>
              <a:off x="424812" y="2075689"/>
              <a:ext cx="2659450" cy="883301"/>
            </a:xfrm>
            <a:prstGeom prst="homePlate">
              <a:avLst>
                <a:gd name="adj" fmla="val 26719"/>
              </a:avLst>
            </a:prstGeom>
            <a:solidFill>
              <a:schemeClr val="tx1">
                <a:lumMod val="20000"/>
                <a:lumOff val="80000"/>
              </a:schemeClr>
            </a:solidFill>
            <a:ln>
              <a:noFill/>
            </a:ln>
          </p:spPr>
          <p:txBody>
            <a:bodyPr lIns="91425" tIns="91425" rIns="91425" bIns="91425" anchor="ctr" anchorCtr="0">
              <a:noAutofit/>
            </a:bodyPr>
            <a:lstStyle/>
            <a:p>
              <a:pPr lvl="0">
                <a:spcBef>
                  <a:spcPts val="0"/>
                </a:spcBef>
                <a:buNone/>
              </a:pPr>
              <a:endParaRPr/>
            </a:p>
          </p:txBody>
        </p:sp>
      </p:grpSp>
      <p:sp>
        <p:nvSpPr>
          <p:cNvPr id="167" name="Shape 167"/>
          <p:cNvSpPr txBox="1">
            <a:spLocks noGrp="1"/>
          </p:cNvSpPr>
          <p:nvPr>
            <p:ph type="body" idx="4294967295"/>
          </p:nvPr>
        </p:nvSpPr>
        <p:spPr>
          <a:xfrm>
            <a:off x="481875" y="1535369"/>
            <a:ext cx="2813744" cy="799200"/>
          </a:xfrm>
          <a:prstGeom prst="rect">
            <a:avLst/>
          </a:prstGeom>
        </p:spPr>
        <p:txBody>
          <a:bodyPr lIns="91425" tIns="91425" rIns="91425" bIns="91425" anchor="ctr" anchorCtr="0">
            <a:noAutofit/>
          </a:bodyPr>
          <a:lstStyle/>
          <a:p>
            <a:pPr lvl="0">
              <a:lnSpc>
                <a:spcPct val="100000"/>
              </a:lnSpc>
              <a:spcAft>
                <a:spcPts val="0"/>
              </a:spcAft>
            </a:pPr>
            <a:r>
              <a:rPr lang="en" dirty="0">
                <a:solidFill>
                  <a:schemeClr val="bg2"/>
                </a:solidFill>
              </a:rPr>
              <a:t>          </a:t>
            </a:r>
            <a:br>
              <a:rPr lang="en" dirty="0">
                <a:solidFill>
                  <a:schemeClr val="bg2"/>
                </a:solidFill>
              </a:rPr>
            </a:br>
            <a:r>
              <a:rPr lang="en" dirty="0">
                <a:solidFill>
                  <a:schemeClr val="bg2"/>
                </a:solidFill>
              </a:rPr>
              <a:t>            </a:t>
            </a:r>
            <a:r>
              <a:rPr lang="en-US" dirty="0">
                <a:solidFill>
                  <a:schemeClr val="bg2"/>
                </a:solidFill>
              </a:rPr>
              <a:t>Further Steps </a:t>
            </a:r>
            <a:endParaRPr lang="en" dirty="0">
              <a:solidFill>
                <a:schemeClr val="bg2"/>
              </a:solidFill>
            </a:endParaRPr>
          </a:p>
        </p:txBody>
      </p:sp>
      <p:sp>
        <p:nvSpPr>
          <p:cNvPr id="168" name="Shape 168"/>
          <p:cNvSpPr txBox="1">
            <a:spLocks noGrp="1"/>
          </p:cNvSpPr>
          <p:nvPr>
            <p:ph type="body" idx="4294967295"/>
          </p:nvPr>
        </p:nvSpPr>
        <p:spPr>
          <a:xfrm>
            <a:off x="3059103" y="1872106"/>
            <a:ext cx="5531630" cy="470606"/>
          </a:xfrm>
          <a:prstGeom prst="rect">
            <a:avLst/>
          </a:prstGeom>
        </p:spPr>
        <p:txBody>
          <a:bodyPr lIns="91425" tIns="91425" rIns="91425" bIns="91425" anchor="ctr" anchorCtr="0">
            <a:noAutofit/>
          </a:bodyPr>
          <a:lstStyle/>
          <a:p>
            <a:pPr>
              <a:lnSpc>
                <a:spcPct val="100000"/>
              </a:lnSpc>
            </a:pPr>
            <a:endParaRPr lang="en-US" sz="1400" dirty="0">
              <a:solidFill>
                <a:schemeClr val="bg1"/>
              </a:solidFill>
            </a:endParaRPr>
          </a:p>
          <a:p>
            <a:pPr>
              <a:lnSpc>
                <a:spcPct val="100000"/>
              </a:lnSpc>
            </a:pPr>
            <a:endParaRPr lang="en-US" sz="1400" dirty="0">
              <a:solidFill>
                <a:schemeClr val="bg1"/>
              </a:solidFill>
            </a:endParaRPr>
          </a:p>
          <a:p>
            <a:pPr>
              <a:lnSpc>
                <a:spcPct val="100000"/>
              </a:lnSpc>
            </a:pPr>
            <a:endParaRPr lang="en-US" sz="1400" dirty="0">
              <a:solidFill>
                <a:schemeClr val="bg1"/>
              </a:solidFill>
            </a:endParaRPr>
          </a:p>
          <a:p>
            <a:pPr marL="457200" lvl="0" indent="-228600" algn="just">
              <a:spcAft>
                <a:spcPts val="0"/>
              </a:spcAft>
              <a:buClr>
                <a:schemeClr val="lt1"/>
              </a:buClr>
            </a:pPr>
            <a:endParaRPr lang="en" sz="1600" dirty="0">
              <a:solidFill>
                <a:schemeClr val="bg1"/>
              </a:solidFill>
            </a:endParaRPr>
          </a:p>
        </p:txBody>
      </p:sp>
      <p:grpSp>
        <p:nvGrpSpPr>
          <p:cNvPr id="169" name="Shape 169"/>
          <p:cNvGrpSpPr/>
          <p:nvPr/>
        </p:nvGrpSpPr>
        <p:grpSpPr>
          <a:xfrm>
            <a:off x="539674" y="2720382"/>
            <a:ext cx="8295726" cy="1882140"/>
            <a:chOff x="424812" y="2974405"/>
            <a:chExt cx="8294360" cy="849933"/>
          </a:xfrm>
        </p:grpSpPr>
        <p:sp>
          <p:nvSpPr>
            <p:cNvPr id="170" name="Shape 170"/>
            <p:cNvSpPr/>
            <p:nvPr/>
          </p:nvSpPr>
          <p:spPr>
            <a:xfrm>
              <a:off x="2927672" y="2974438"/>
              <a:ext cx="5791500" cy="8499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71" name="Shape 171"/>
            <p:cNvSpPr/>
            <p:nvPr/>
          </p:nvSpPr>
          <p:spPr>
            <a:xfrm>
              <a:off x="424812" y="2974405"/>
              <a:ext cx="3055799" cy="849900"/>
            </a:xfrm>
            <a:prstGeom prst="homePlate">
              <a:avLst>
                <a:gd name="adj" fmla="val 26719"/>
              </a:avLst>
            </a:prstGeom>
            <a:solidFill>
              <a:schemeClr val="tx1">
                <a:lumMod val="40000"/>
                <a:lumOff val="60000"/>
              </a:schemeClr>
            </a:solidFill>
            <a:ln>
              <a:noFill/>
            </a:ln>
          </p:spPr>
          <p:txBody>
            <a:bodyPr lIns="91425" tIns="91425" rIns="91425" bIns="91425" anchor="ctr" anchorCtr="0">
              <a:noAutofit/>
            </a:bodyPr>
            <a:lstStyle/>
            <a:p>
              <a:pPr lvl="0">
                <a:spcBef>
                  <a:spcPts val="0"/>
                </a:spcBef>
                <a:buNone/>
              </a:pPr>
              <a:endParaRPr/>
            </a:p>
          </p:txBody>
        </p:sp>
      </p:grpSp>
      <p:sp>
        <p:nvSpPr>
          <p:cNvPr id="172" name="Shape 172"/>
          <p:cNvSpPr txBox="1">
            <a:spLocks noGrp="1"/>
          </p:cNvSpPr>
          <p:nvPr>
            <p:ph type="body" idx="4294967295"/>
          </p:nvPr>
        </p:nvSpPr>
        <p:spPr>
          <a:xfrm>
            <a:off x="856575" y="3121148"/>
            <a:ext cx="2422500" cy="799200"/>
          </a:xfrm>
          <a:prstGeom prst="rect">
            <a:avLst/>
          </a:prstGeom>
        </p:spPr>
        <p:txBody>
          <a:bodyPr lIns="91425" tIns="91425" rIns="91425" bIns="91425" anchor="ctr" anchorCtr="0">
            <a:noAutofit/>
          </a:bodyPr>
          <a:lstStyle/>
          <a:p>
            <a:pPr lvl="0">
              <a:lnSpc>
                <a:spcPct val="100000"/>
              </a:lnSpc>
              <a:spcBef>
                <a:spcPts val="0"/>
              </a:spcBef>
              <a:spcAft>
                <a:spcPts val="0"/>
              </a:spcAft>
              <a:buNone/>
            </a:pPr>
            <a:r>
              <a:rPr lang="en-US" dirty="0">
                <a:solidFill>
                  <a:schemeClr val="accent1"/>
                </a:solidFill>
              </a:rPr>
              <a:t>Determining contours around the object detected.</a:t>
            </a:r>
            <a:endParaRPr lang="en" dirty="0">
              <a:solidFill>
                <a:schemeClr val="accent1"/>
              </a:solidFill>
            </a:endParaRPr>
          </a:p>
        </p:txBody>
      </p:sp>
      <p:sp>
        <p:nvSpPr>
          <p:cNvPr id="173" name="Shape 173"/>
          <p:cNvSpPr txBox="1">
            <a:spLocks noGrp="1"/>
          </p:cNvSpPr>
          <p:nvPr>
            <p:ph type="body" idx="4294967295"/>
          </p:nvPr>
        </p:nvSpPr>
        <p:spPr>
          <a:xfrm>
            <a:off x="3162957" y="3162154"/>
            <a:ext cx="5498753" cy="799200"/>
          </a:xfrm>
          <a:prstGeom prst="rect">
            <a:avLst/>
          </a:prstGeom>
        </p:spPr>
        <p:txBody>
          <a:bodyPr lIns="91425" tIns="91425" rIns="91425" bIns="91425" anchor="ctr" anchorCtr="0">
            <a:noAutofit/>
          </a:bodyPr>
          <a:lstStyle/>
          <a:p>
            <a:pPr marL="457200" lvl="0" indent="-228600">
              <a:spcAft>
                <a:spcPts val="0"/>
              </a:spcAft>
              <a:buClr>
                <a:schemeClr val="lt1"/>
              </a:buClr>
            </a:pPr>
            <a:r>
              <a:rPr lang="en-US" dirty="0"/>
              <a:t> 	</a:t>
            </a:r>
            <a:r>
              <a:rPr lang="en-US" sz="1600" dirty="0">
                <a:solidFill>
                  <a:schemeClr val="bg1"/>
                </a:solidFill>
              </a:rPr>
              <a:t>We use the method cv2.findContours </a:t>
            </a:r>
            <a:r>
              <a:rPr lang="en-US" sz="1600" b="1" dirty="0">
                <a:solidFill>
                  <a:srgbClr val="FF0000"/>
                </a:solidFill>
              </a:rPr>
              <a:t>to find the contour of the object and draw a circle around it</a:t>
            </a:r>
            <a:r>
              <a:rPr lang="en-US" sz="1600" dirty="0">
                <a:solidFill>
                  <a:schemeClr val="bg1"/>
                </a:solidFill>
              </a:rPr>
              <a:t>. This method takes in a parameter </a:t>
            </a:r>
            <a:r>
              <a:rPr lang="en-US" sz="1600" b="1" dirty="0">
                <a:solidFill>
                  <a:srgbClr val="FF0000"/>
                </a:solidFill>
              </a:rPr>
              <a:t>cv2.RETR_TREE to computer the hierarchy between the contours</a:t>
            </a:r>
            <a:r>
              <a:rPr lang="en-US" sz="1600" b="1" dirty="0">
                <a:solidFill>
                  <a:schemeClr val="bg1"/>
                </a:solidFill>
              </a:rPr>
              <a:t>.</a:t>
            </a:r>
            <a:r>
              <a:rPr lang="en-US" sz="1600" dirty="0">
                <a:solidFill>
                  <a:schemeClr val="bg1"/>
                </a:solidFill>
              </a:rPr>
              <a:t> The method gives us the list of contours it has found.</a:t>
            </a:r>
            <a:endParaRPr lang="en" sz="1600" dirty="0">
              <a:solidFill>
                <a:schemeClr val="bg1"/>
              </a:solidFill>
            </a:endParaRPr>
          </a:p>
        </p:txBody>
      </p:sp>
      <p:sp>
        <p:nvSpPr>
          <p:cNvPr id="7" name="TextBox 6"/>
          <p:cNvSpPr txBox="1"/>
          <p:nvPr/>
        </p:nvSpPr>
        <p:spPr>
          <a:xfrm>
            <a:off x="3244138" y="1633251"/>
            <a:ext cx="5591262" cy="1169551"/>
          </a:xfrm>
          <a:prstGeom prst="rect">
            <a:avLst/>
          </a:prstGeom>
          <a:noFill/>
        </p:spPr>
        <p:txBody>
          <a:bodyPr wrap="square" rtlCol="0">
            <a:spAutoFit/>
          </a:bodyPr>
          <a:lstStyle/>
          <a:p>
            <a:r>
              <a:rPr lang="en-US" dirty="0">
                <a:solidFill>
                  <a:schemeClr val="bg1"/>
                </a:solidFill>
              </a:rPr>
              <a:t>We take each frame of the video and convert the frame from </a:t>
            </a:r>
            <a:br>
              <a:rPr lang="en-US" dirty="0">
                <a:solidFill>
                  <a:schemeClr val="bg1"/>
                </a:solidFill>
              </a:rPr>
            </a:br>
            <a:r>
              <a:rPr lang="en-US" dirty="0">
                <a:solidFill>
                  <a:schemeClr val="bg1"/>
                </a:solidFill>
              </a:rPr>
              <a:t> </a:t>
            </a:r>
            <a:r>
              <a:rPr lang="en-US" b="1" dirty="0">
                <a:solidFill>
                  <a:srgbClr val="FF0000"/>
                </a:solidFill>
              </a:rPr>
              <a:t>BGR to HSV </a:t>
            </a:r>
            <a:r>
              <a:rPr lang="en-US" dirty="0">
                <a:solidFill>
                  <a:schemeClr val="bg1"/>
                </a:solidFill>
              </a:rPr>
              <a:t>color-space. We then </a:t>
            </a:r>
            <a:r>
              <a:rPr lang="en-US" b="1" dirty="0">
                <a:solidFill>
                  <a:srgbClr val="FF0000"/>
                </a:solidFill>
              </a:rPr>
              <a:t>threshold the HSV </a:t>
            </a:r>
            <a:r>
              <a:rPr lang="en-US" dirty="0">
                <a:solidFill>
                  <a:schemeClr val="bg1"/>
                </a:solidFill>
              </a:rPr>
              <a:t>image for a range of </a:t>
            </a:r>
            <a:r>
              <a:rPr lang="en-US" b="1" dirty="0">
                <a:solidFill>
                  <a:srgbClr val="FF0000"/>
                </a:solidFill>
              </a:rPr>
              <a:t>green color</a:t>
            </a:r>
            <a:r>
              <a:rPr lang="en-US" dirty="0">
                <a:solidFill>
                  <a:schemeClr val="bg1"/>
                </a:solidFill>
              </a:rPr>
              <a:t>. Then we extract the green object in the frame and process it.</a:t>
            </a:r>
          </a:p>
          <a:p>
            <a:endParaRPr lang="en-US" dirty="0"/>
          </a:p>
        </p:txBody>
      </p:sp>
      <p:pic>
        <p:nvPicPr>
          <p:cNvPr id="25" name="Shape 68" descr="nyu.png"/>
          <p:cNvPicPr preferRelativeResize="0"/>
          <p:nvPr/>
        </p:nvPicPr>
        <p:blipFill>
          <a:blip r:embed="rId3">
            <a:alphaModFix/>
          </a:blip>
          <a:stretch>
            <a:fillRect/>
          </a:stretch>
        </p:blipFill>
        <p:spPr>
          <a:xfrm>
            <a:off x="6344025" y="4602449"/>
            <a:ext cx="2799975" cy="541051"/>
          </a:xfrm>
          <a:prstGeom prst="rect">
            <a:avLst/>
          </a:prstGeom>
          <a:noFill/>
          <a:ln>
            <a:noFill/>
          </a:ln>
        </p:spPr>
      </p:pic>
    </p:spTree>
    <p:extLst>
      <p:ext uri="{BB962C8B-B14F-4D97-AF65-F5344CB8AC3E}">
        <p14:creationId xmlns:p14="http://schemas.microsoft.com/office/powerpoint/2010/main" val="3146581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animEffect transition="in" filter="fade">
                                      <p:cBhvr>
                                        <p:cTn id="7" dur="1000"/>
                                        <p:tgtEl>
                                          <p:spTgt spid="162">
                                            <p:txEl>
                                              <p:pRg st="0" end="0"/>
                                            </p:txEl>
                                          </p:spTgt>
                                        </p:tgtEl>
                                      </p:cBhvr>
                                    </p:animEffect>
                                    <p:anim calcmode="lin" valueType="num">
                                      <p:cBhvr>
                                        <p:cTn id="8" dur="1000" fill="hold"/>
                                        <p:tgtEl>
                                          <p:spTgt spid="16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3">
                                            <p:txEl>
                                              <p:pRg st="0" end="0"/>
                                            </p:txEl>
                                          </p:spTgt>
                                        </p:tgtEl>
                                        <p:attrNameLst>
                                          <p:attrName>style.visibility</p:attrName>
                                        </p:attrNameLst>
                                      </p:cBhvr>
                                      <p:to>
                                        <p:strVal val="visible"/>
                                      </p:to>
                                    </p:set>
                                    <p:animEffect transition="in" filter="fade">
                                      <p:cBhvr>
                                        <p:cTn id="14" dur="1000"/>
                                        <p:tgtEl>
                                          <p:spTgt spid="163">
                                            <p:txEl>
                                              <p:pRg st="0" end="0"/>
                                            </p:txEl>
                                          </p:spTgt>
                                        </p:tgtEl>
                                      </p:cBhvr>
                                    </p:animEffect>
                                    <p:anim calcmode="lin" valueType="num">
                                      <p:cBhvr>
                                        <p:cTn id="15" dur="1000" fill="hold"/>
                                        <p:tgtEl>
                                          <p:spTgt spid="16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7">
                                            <p:txEl>
                                              <p:pRg st="0" end="0"/>
                                            </p:txEl>
                                          </p:spTgt>
                                        </p:tgtEl>
                                        <p:attrNameLst>
                                          <p:attrName>style.visibility</p:attrName>
                                        </p:attrNameLst>
                                      </p:cBhvr>
                                      <p:to>
                                        <p:strVal val="visible"/>
                                      </p:to>
                                    </p:set>
                                    <p:animEffect transition="in" filter="fade">
                                      <p:cBhvr>
                                        <p:cTn id="21" dur="1000"/>
                                        <p:tgtEl>
                                          <p:spTgt spid="167">
                                            <p:txEl>
                                              <p:pRg st="0" end="0"/>
                                            </p:txEl>
                                          </p:spTgt>
                                        </p:tgtEl>
                                      </p:cBhvr>
                                    </p:animEffect>
                                    <p:anim calcmode="lin" valueType="num">
                                      <p:cBhvr>
                                        <p:cTn id="22" dur="1000" fill="hold"/>
                                        <p:tgtEl>
                                          <p:spTgt spid="167">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6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72">
                                            <p:txEl>
                                              <p:pRg st="0" end="0"/>
                                            </p:txEl>
                                          </p:spTgt>
                                        </p:tgtEl>
                                        <p:attrNameLst>
                                          <p:attrName>style.visibility</p:attrName>
                                        </p:attrNameLst>
                                      </p:cBhvr>
                                      <p:to>
                                        <p:strVal val="visible"/>
                                      </p:to>
                                    </p:set>
                                    <p:animEffect transition="in" filter="fade">
                                      <p:cBhvr>
                                        <p:cTn id="35" dur="1000"/>
                                        <p:tgtEl>
                                          <p:spTgt spid="172">
                                            <p:txEl>
                                              <p:pRg st="0" end="0"/>
                                            </p:txEl>
                                          </p:spTgt>
                                        </p:tgtEl>
                                      </p:cBhvr>
                                    </p:animEffect>
                                    <p:anim calcmode="lin" valueType="num">
                                      <p:cBhvr>
                                        <p:cTn id="36" dur="1000" fill="hold"/>
                                        <p:tgtEl>
                                          <p:spTgt spid="172">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17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73">
                                            <p:txEl>
                                              <p:pRg st="0" end="0"/>
                                            </p:txEl>
                                          </p:spTgt>
                                        </p:tgtEl>
                                        <p:attrNameLst>
                                          <p:attrName>style.visibility</p:attrName>
                                        </p:attrNameLst>
                                      </p:cBhvr>
                                      <p:to>
                                        <p:strVal val="visible"/>
                                      </p:to>
                                    </p:set>
                                    <p:animEffect transition="in" filter="fade">
                                      <p:cBhvr>
                                        <p:cTn id="42" dur="1000"/>
                                        <p:tgtEl>
                                          <p:spTgt spid="173">
                                            <p:txEl>
                                              <p:pRg st="0" end="0"/>
                                            </p:txEl>
                                          </p:spTgt>
                                        </p:tgtEl>
                                      </p:cBhvr>
                                    </p:animEffect>
                                    <p:anim calcmode="lin" valueType="num">
                                      <p:cBhvr>
                                        <p:cTn id="43" dur="1000" fill="hold"/>
                                        <p:tgtEl>
                                          <p:spTgt spid="173">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17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build="p"/>
      <p:bldP spid="163" grpId="0" build="p"/>
      <p:bldP spid="172" grpId="0" build="p"/>
      <p:bldP spid="173" grpId="0" build="p"/>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273772" y="-25898"/>
            <a:ext cx="8520600" cy="623400"/>
          </a:xfrm>
          <a:prstGeom prst="rect">
            <a:avLst/>
          </a:prstGeom>
        </p:spPr>
        <p:txBody>
          <a:bodyPr lIns="91425" tIns="91425" rIns="91425" bIns="91425" anchor="t" anchorCtr="0">
            <a:noAutofit/>
          </a:bodyPr>
          <a:lstStyle/>
          <a:p>
            <a:pPr lvl="0" algn="ctr">
              <a:spcBef>
                <a:spcPts val="0"/>
              </a:spcBef>
              <a:buNone/>
            </a:pPr>
            <a:r>
              <a:rPr lang="en-US" dirty="0"/>
              <a:t>Project Formulation</a:t>
            </a:r>
            <a:endParaRPr lang="en" dirty="0"/>
          </a:p>
        </p:txBody>
      </p:sp>
      <p:grpSp>
        <p:nvGrpSpPr>
          <p:cNvPr id="159" name="Shape 159"/>
          <p:cNvGrpSpPr/>
          <p:nvPr/>
        </p:nvGrpSpPr>
        <p:grpSpPr>
          <a:xfrm>
            <a:off x="539675" y="547054"/>
            <a:ext cx="8254485" cy="835453"/>
            <a:chOff x="424813" y="1177875"/>
            <a:chExt cx="8294370" cy="849900"/>
          </a:xfrm>
        </p:grpSpPr>
        <p:sp>
          <p:nvSpPr>
            <p:cNvPr id="160" name="Shape 160"/>
            <p:cNvSpPr/>
            <p:nvPr/>
          </p:nvSpPr>
          <p:spPr>
            <a:xfrm>
              <a:off x="2927683" y="1177875"/>
              <a:ext cx="5791500" cy="8499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61" name="Shape 161"/>
            <p:cNvSpPr/>
            <p:nvPr/>
          </p:nvSpPr>
          <p:spPr>
            <a:xfrm>
              <a:off x="424813" y="1177876"/>
              <a:ext cx="2880501" cy="849899"/>
            </a:xfrm>
            <a:prstGeom prst="homePlate">
              <a:avLst>
                <a:gd name="adj" fmla="val 26719"/>
              </a:avLst>
            </a:prstGeom>
            <a:solidFill>
              <a:schemeClr val="tx1">
                <a:lumMod val="20000"/>
                <a:lumOff val="80000"/>
              </a:schemeClr>
            </a:solidFill>
            <a:ln>
              <a:noFill/>
            </a:ln>
          </p:spPr>
          <p:txBody>
            <a:bodyPr lIns="91425" tIns="91425" rIns="91425" bIns="91425" anchor="ctr" anchorCtr="0">
              <a:noAutofit/>
            </a:bodyPr>
            <a:lstStyle/>
            <a:p>
              <a:pPr lvl="0">
                <a:spcBef>
                  <a:spcPts val="0"/>
                </a:spcBef>
                <a:buNone/>
              </a:pPr>
              <a:endParaRPr/>
            </a:p>
          </p:txBody>
        </p:sp>
      </p:grpSp>
      <p:sp>
        <p:nvSpPr>
          <p:cNvPr id="162" name="Shape 162"/>
          <p:cNvSpPr txBox="1">
            <a:spLocks noGrp="1"/>
          </p:cNvSpPr>
          <p:nvPr>
            <p:ph type="body" idx="4294967295"/>
          </p:nvPr>
        </p:nvSpPr>
        <p:spPr>
          <a:xfrm>
            <a:off x="539674" y="497326"/>
            <a:ext cx="2828365" cy="782834"/>
          </a:xfrm>
          <a:prstGeom prst="rect">
            <a:avLst/>
          </a:prstGeom>
        </p:spPr>
        <p:txBody>
          <a:bodyPr lIns="91425" tIns="91425" rIns="91425" bIns="91425" anchor="ctr" anchorCtr="0">
            <a:noAutofit/>
          </a:bodyPr>
          <a:lstStyle/>
          <a:p>
            <a:pPr lvl="0">
              <a:lnSpc>
                <a:spcPct val="100000"/>
              </a:lnSpc>
              <a:spcBef>
                <a:spcPts val="0"/>
              </a:spcBef>
              <a:spcAft>
                <a:spcPts val="0"/>
              </a:spcAft>
              <a:buNone/>
            </a:pPr>
            <a:r>
              <a:rPr lang="en-US" dirty="0">
                <a:solidFill>
                  <a:schemeClr val="bg2"/>
                </a:solidFill>
              </a:rPr>
              <a:t>Calculating the centroid of the green object</a:t>
            </a:r>
            <a:endParaRPr lang="en" dirty="0">
              <a:solidFill>
                <a:schemeClr val="bg2"/>
              </a:solidFill>
            </a:endParaRPr>
          </a:p>
        </p:txBody>
      </p:sp>
      <p:sp>
        <p:nvSpPr>
          <p:cNvPr id="163" name="Shape 163"/>
          <p:cNvSpPr txBox="1">
            <a:spLocks noGrp="1"/>
          </p:cNvSpPr>
          <p:nvPr>
            <p:ph type="body" idx="4294967295"/>
          </p:nvPr>
        </p:nvSpPr>
        <p:spPr>
          <a:xfrm>
            <a:off x="3368039" y="560617"/>
            <a:ext cx="5387624" cy="799200"/>
          </a:xfrm>
          <a:prstGeom prst="rect">
            <a:avLst/>
          </a:prstGeom>
        </p:spPr>
        <p:txBody>
          <a:bodyPr lIns="91425" tIns="91425" rIns="91425" bIns="91425" anchor="ctr" anchorCtr="0">
            <a:noAutofit/>
          </a:bodyPr>
          <a:lstStyle/>
          <a:p>
            <a:pPr marL="457200" lvl="0" indent="-228600" algn="just">
              <a:spcAft>
                <a:spcPts val="0"/>
              </a:spcAft>
              <a:buClr>
                <a:schemeClr val="lt1"/>
              </a:buClr>
            </a:pPr>
            <a:r>
              <a:rPr lang="en-US" sz="1600" dirty="0">
                <a:solidFill>
                  <a:schemeClr val="bg1"/>
                </a:solidFill>
              </a:rPr>
              <a:t>We used the method </a:t>
            </a:r>
            <a:r>
              <a:rPr lang="en-US" sz="1600" dirty="0">
                <a:solidFill>
                  <a:srgbClr val="FF0000"/>
                </a:solidFill>
              </a:rPr>
              <a:t>cv2.moments()</a:t>
            </a:r>
            <a:r>
              <a:rPr lang="en-US" sz="1600" dirty="0">
                <a:solidFill>
                  <a:schemeClr val="bg1"/>
                </a:solidFill>
              </a:rPr>
              <a:t>, which helps to determine the </a:t>
            </a:r>
            <a:r>
              <a:rPr lang="en-US" sz="1600" dirty="0">
                <a:solidFill>
                  <a:srgbClr val="FF0000"/>
                </a:solidFill>
              </a:rPr>
              <a:t>center of the object  </a:t>
            </a:r>
            <a:r>
              <a:rPr lang="en-US" sz="1600" dirty="0">
                <a:solidFill>
                  <a:schemeClr val="bg1"/>
                </a:solidFill>
              </a:rPr>
              <a:t>which will be required to track the movement to navigate the game.</a:t>
            </a:r>
            <a:endParaRPr lang="en" sz="1600" dirty="0">
              <a:solidFill>
                <a:schemeClr val="bg1"/>
              </a:solidFill>
            </a:endParaRPr>
          </a:p>
        </p:txBody>
      </p:sp>
      <p:grpSp>
        <p:nvGrpSpPr>
          <p:cNvPr id="164" name="Shape 164"/>
          <p:cNvGrpSpPr/>
          <p:nvPr/>
        </p:nvGrpSpPr>
        <p:grpSpPr>
          <a:xfrm>
            <a:off x="539674" y="1535369"/>
            <a:ext cx="8254486" cy="1144080"/>
            <a:chOff x="424812" y="2075689"/>
            <a:chExt cx="8294360" cy="883301"/>
          </a:xfrm>
        </p:grpSpPr>
        <p:sp>
          <p:nvSpPr>
            <p:cNvPr id="165" name="Shape 165"/>
            <p:cNvSpPr/>
            <p:nvPr/>
          </p:nvSpPr>
          <p:spPr>
            <a:xfrm>
              <a:off x="2752002" y="2075689"/>
              <a:ext cx="5967170" cy="883301"/>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66" name="Shape 166"/>
            <p:cNvSpPr/>
            <p:nvPr/>
          </p:nvSpPr>
          <p:spPr>
            <a:xfrm>
              <a:off x="424812" y="2075689"/>
              <a:ext cx="2842028" cy="883301"/>
            </a:xfrm>
            <a:prstGeom prst="homePlate">
              <a:avLst>
                <a:gd name="adj" fmla="val 26719"/>
              </a:avLst>
            </a:prstGeom>
            <a:solidFill>
              <a:schemeClr val="tx1">
                <a:lumMod val="20000"/>
                <a:lumOff val="80000"/>
              </a:schemeClr>
            </a:solidFill>
            <a:ln>
              <a:noFill/>
            </a:ln>
          </p:spPr>
          <p:txBody>
            <a:bodyPr lIns="91425" tIns="91425" rIns="91425" bIns="91425" anchor="ctr" anchorCtr="0">
              <a:noAutofit/>
            </a:bodyPr>
            <a:lstStyle/>
            <a:p>
              <a:pPr lvl="0">
                <a:spcBef>
                  <a:spcPts val="0"/>
                </a:spcBef>
                <a:buNone/>
              </a:pPr>
              <a:endParaRPr/>
            </a:p>
          </p:txBody>
        </p:sp>
      </p:grpSp>
      <p:sp>
        <p:nvSpPr>
          <p:cNvPr id="167" name="Shape 167"/>
          <p:cNvSpPr txBox="1">
            <a:spLocks noGrp="1"/>
          </p:cNvSpPr>
          <p:nvPr>
            <p:ph type="body" idx="4294967295"/>
          </p:nvPr>
        </p:nvSpPr>
        <p:spPr>
          <a:xfrm>
            <a:off x="481875" y="1535369"/>
            <a:ext cx="2813744" cy="799200"/>
          </a:xfrm>
          <a:prstGeom prst="rect">
            <a:avLst/>
          </a:prstGeom>
        </p:spPr>
        <p:txBody>
          <a:bodyPr lIns="91425" tIns="91425" rIns="91425" bIns="91425" anchor="ctr" anchorCtr="0">
            <a:noAutofit/>
          </a:bodyPr>
          <a:lstStyle/>
          <a:p>
            <a:pPr lvl="0">
              <a:lnSpc>
                <a:spcPct val="100000"/>
              </a:lnSpc>
              <a:spcAft>
                <a:spcPts val="0"/>
              </a:spcAft>
            </a:pPr>
            <a:r>
              <a:rPr lang="en" dirty="0">
                <a:solidFill>
                  <a:schemeClr val="bg2"/>
                </a:solidFill>
              </a:rPr>
              <a:t>          </a:t>
            </a:r>
            <a:br>
              <a:rPr lang="en" dirty="0">
                <a:solidFill>
                  <a:schemeClr val="bg2"/>
                </a:solidFill>
              </a:rPr>
            </a:br>
            <a:r>
              <a:rPr lang="en-US" dirty="0">
                <a:solidFill>
                  <a:schemeClr val="bg2"/>
                </a:solidFill>
              </a:rPr>
              <a:t>Determine the direction of movement</a:t>
            </a:r>
            <a:endParaRPr lang="en" dirty="0">
              <a:solidFill>
                <a:schemeClr val="bg2"/>
              </a:solidFill>
            </a:endParaRPr>
          </a:p>
        </p:txBody>
      </p:sp>
      <p:sp>
        <p:nvSpPr>
          <p:cNvPr id="168" name="Shape 168"/>
          <p:cNvSpPr txBox="1">
            <a:spLocks noGrp="1"/>
          </p:cNvSpPr>
          <p:nvPr>
            <p:ph type="body" idx="4294967295"/>
          </p:nvPr>
        </p:nvSpPr>
        <p:spPr>
          <a:xfrm>
            <a:off x="3370743" y="2208269"/>
            <a:ext cx="5459210" cy="1196610"/>
          </a:xfrm>
          <a:prstGeom prst="rect">
            <a:avLst/>
          </a:prstGeom>
        </p:spPr>
        <p:txBody>
          <a:bodyPr lIns="91425" tIns="91425" rIns="91425" bIns="91425" anchor="ctr" anchorCtr="0">
            <a:noAutofit/>
          </a:bodyPr>
          <a:lstStyle/>
          <a:p>
            <a:pPr>
              <a:lnSpc>
                <a:spcPct val="100000"/>
              </a:lnSpc>
            </a:pPr>
            <a:endParaRPr lang="en-US" sz="1400" dirty="0">
              <a:solidFill>
                <a:schemeClr val="bg1"/>
              </a:solidFill>
            </a:endParaRPr>
          </a:p>
          <a:p>
            <a:pPr>
              <a:lnSpc>
                <a:spcPct val="100000"/>
              </a:lnSpc>
            </a:pPr>
            <a:endParaRPr lang="en-US" sz="1400" dirty="0">
              <a:solidFill>
                <a:schemeClr val="bg1"/>
              </a:solidFill>
            </a:endParaRPr>
          </a:p>
          <a:p>
            <a:pPr>
              <a:lnSpc>
                <a:spcPct val="100000"/>
              </a:lnSpc>
            </a:pPr>
            <a:endParaRPr lang="en-US" sz="1400" dirty="0">
              <a:solidFill>
                <a:schemeClr val="bg1"/>
              </a:solidFill>
            </a:endParaRPr>
          </a:p>
          <a:p>
            <a:pPr>
              <a:lnSpc>
                <a:spcPct val="100000"/>
              </a:lnSpc>
            </a:pPr>
            <a:endParaRPr lang="en-US" sz="1400" dirty="0">
              <a:solidFill>
                <a:schemeClr val="bg1"/>
              </a:solidFill>
            </a:endParaRPr>
          </a:p>
          <a:p>
            <a:pPr>
              <a:lnSpc>
                <a:spcPct val="100000"/>
              </a:lnSpc>
            </a:pPr>
            <a:r>
              <a:rPr lang="en-US" sz="1400" dirty="0">
                <a:solidFill>
                  <a:schemeClr val="bg1"/>
                </a:solidFill>
              </a:rPr>
              <a:t>We take each frame of the video and convert the frame from </a:t>
            </a:r>
            <a:br>
              <a:rPr lang="en-US" sz="1400" dirty="0">
                <a:solidFill>
                  <a:schemeClr val="bg1"/>
                </a:solidFill>
              </a:rPr>
            </a:br>
            <a:r>
              <a:rPr lang="en-US" sz="1400" dirty="0">
                <a:solidFill>
                  <a:schemeClr val="bg1"/>
                </a:solidFill>
              </a:rPr>
              <a:t> BGR to HSV color-space. We then threshold the HSV image for a range of green color. Then we extract the green object in the frame and process it.</a:t>
            </a:r>
          </a:p>
          <a:p>
            <a:pPr marL="457200" lvl="0" indent="-228600" algn="just">
              <a:spcAft>
                <a:spcPts val="0"/>
              </a:spcAft>
              <a:buClr>
                <a:schemeClr val="lt1"/>
              </a:buClr>
            </a:pPr>
            <a:endParaRPr lang="en" sz="1600" dirty="0">
              <a:solidFill>
                <a:schemeClr val="bg1"/>
              </a:solidFill>
            </a:endParaRPr>
          </a:p>
        </p:txBody>
      </p:sp>
      <p:grpSp>
        <p:nvGrpSpPr>
          <p:cNvPr id="169" name="Shape 169"/>
          <p:cNvGrpSpPr/>
          <p:nvPr/>
        </p:nvGrpSpPr>
        <p:grpSpPr>
          <a:xfrm>
            <a:off x="539674" y="2794353"/>
            <a:ext cx="8177606" cy="1882140"/>
            <a:chOff x="424812" y="2974405"/>
            <a:chExt cx="8294360" cy="849933"/>
          </a:xfrm>
        </p:grpSpPr>
        <p:sp>
          <p:nvSpPr>
            <p:cNvPr id="170" name="Shape 170"/>
            <p:cNvSpPr/>
            <p:nvPr/>
          </p:nvSpPr>
          <p:spPr>
            <a:xfrm>
              <a:off x="2927672" y="2974438"/>
              <a:ext cx="5791500" cy="8499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71" name="Shape 171"/>
            <p:cNvSpPr/>
            <p:nvPr/>
          </p:nvSpPr>
          <p:spPr>
            <a:xfrm>
              <a:off x="424812" y="2974405"/>
              <a:ext cx="3055799" cy="849900"/>
            </a:xfrm>
            <a:prstGeom prst="homePlate">
              <a:avLst>
                <a:gd name="adj" fmla="val 26719"/>
              </a:avLst>
            </a:prstGeom>
            <a:solidFill>
              <a:schemeClr val="tx1">
                <a:lumMod val="40000"/>
                <a:lumOff val="60000"/>
              </a:schemeClr>
            </a:solidFill>
            <a:ln>
              <a:noFill/>
            </a:ln>
          </p:spPr>
          <p:txBody>
            <a:bodyPr lIns="91425" tIns="91425" rIns="91425" bIns="91425" anchor="ctr" anchorCtr="0">
              <a:noAutofit/>
            </a:bodyPr>
            <a:lstStyle/>
            <a:p>
              <a:pPr lvl="0">
                <a:spcBef>
                  <a:spcPts val="0"/>
                </a:spcBef>
                <a:buNone/>
              </a:pPr>
              <a:endParaRPr/>
            </a:p>
          </p:txBody>
        </p:sp>
      </p:grpSp>
      <p:sp>
        <p:nvSpPr>
          <p:cNvPr id="172" name="Shape 172"/>
          <p:cNvSpPr txBox="1">
            <a:spLocks noGrp="1"/>
          </p:cNvSpPr>
          <p:nvPr>
            <p:ph type="body" idx="4294967295"/>
          </p:nvPr>
        </p:nvSpPr>
        <p:spPr>
          <a:xfrm>
            <a:off x="796027" y="3348008"/>
            <a:ext cx="2422500" cy="799200"/>
          </a:xfrm>
          <a:prstGeom prst="rect">
            <a:avLst/>
          </a:prstGeom>
        </p:spPr>
        <p:txBody>
          <a:bodyPr lIns="91425" tIns="91425" rIns="91425" bIns="91425" anchor="ctr" anchorCtr="0">
            <a:noAutofit/>
          </a:bodyPr>
          <a:lstStyle/>
          <a:p>
            <a:pPr lvl="0">
              <a:lnSpc>
                <a:spcPct val="100000"/>
              </a:lnSpc>
              <a:spcBef>
                <a:spcPts val="0"/>
              </a:spcBef>
              <a:spcAft>
                <a:spcPts val="0"/>
              </a:spcAft>
              <a:buNone/>
            </a:pPr>
            <a:r>
              <a:rPr lang="en-US" dirty="0">
                <a:solidFill>
                  <a:schemeClr val="accent1"/>
                </a:solidFill>
              </a:rPr>
              <a:t>Navigate the game using motion detection</a:t>
            </a:r>
            <a:endParaRPr lang="en" dirty="0">
              <a:solidFill>
                <a:schemeClr val="accent1"/>
              </a:solidFill>
            </a:endParaRPr>
          </a:p>
        </p:txBody>
      </p:sp>
      <p:sp>
        <p:nvSpPr>
          <p:cNvPr id="173" name="Shape 173"/>
          <p:cNvSpPr txBox="1">
            <a:spLocks noGrp="1"/>
          </p:cNvSpPr>
          <p:nvPr>
            <p:ph type="body" idx="4294967295"/>
          </p:nvPr>
        </p:nvSpPr>
        <p:spPr>
          <a:xfrm>
            <a:off x="3112914" y="3475133"/>
            <a:ext cx="5498753" cy="815083"/>
          </a:xfrm>
          <a:prstGeom prst="rect">
            <a:avLst/>
          </a:prstGeom>
        </p:spPr>
        <p:txBody>
          <a:bodyPr lIns="91425" tIns="91425" rIns="91425" bIns="91425" anchor="ctr" anchorCtr="0">
            <a:noAutofit/>
          </a:bodyPr>
          <a:lstStyle/>
          <a:p>
            <a:pPr marL="457200" lvl="0" indent="-228600">
              <a:spcAft>
                <a:spcPts val="0"/>
              </a:spcAft>
              <a:buClr>
                <a:schemeClr val="lt1"/>
              </a:buClr>
            </a:pPr>
            <a:r>
              <a:rPr lang="en-US" dirty="0"/>
              <a:t> 	</a:t>
            </a:r>
            <a:r>
              <a:rPr lang="en-US" dirty="0">
                <a:solidFill>
                  <a:schemeClr val="bg1"/>
                </a:solidFill>
              </a:rPr>
              <a:t>Finally we link our program to a </a:t>
            </a:r>
            <a:r>
              <a:rPr lang="en-US" dirty="0">
                <a:solidFill>
                  <a:srgbClr val="FF0000"/>
                </a:solidFill>
              </a:rPr>
              <a:t>game</a:t>
            </a:r>
            <a:r>
              <a:rPr lang="en-US" dirty="0">
                <a:solidFill>
                  <a:schemeClr val="bg1"/>
                </a:solidFill>
              </a:rPr>
              <a:t> and </a:t>
            </a:r>
            <a:r>
              <a:rPr lang="en-US" dirty="0">
                <a:solidFill>
                  <a:srgbClr val="FF0000"/>
                </a:solidFill>
              </a:rPr>
              <a:t>navigate it </a:t>
            </a:r>
            <a:r>
              <a:rPr lang="en-US" dirty="0">
                <a:solidFill>
                  <a:schemeClr val="bg1"/>
                </a:solidFill>
              </a:rPr>
              <a:t>using the motion detection. The direction of movement is also printed on the terminal to check the accuracy of the program</a:t>
            </a:r>
            <a:r>
              <a:rPr lang="en-US" dirty="0"/>
              <a:t>.</a:t>
            </a:r>
            <a:endParaRPr lang="en" sz="1600" dirty="0">
              <a:solidFill>
                <a:schemeClr val="bg1"/>
              </a:solidFill>
            </a:endParaRPr>
          </a:p>
        </p:txBody>
      </p:sp>
      <p:sp>
        <p:nvSpPr>
          <p:cNvPr id="3" name="TextBox 2"/>
          <p:cNvSpPr txBox="1"/>
          <p:nvPr/>
        </p:nvSpPr>
        <p:spPr>
          <a:xfrm>
            <a:off x="3546886" y="1607763"/>
            <a:ext cx="4923587" cy="954107"/>
          </a:xfrm>
          <a:prstGeom prst="rect">
            <a:avLst/>
          </a:prstGeom>
          <a:noFill/>
        </p:spPr>
        <p:txBody>
          <a:bodyPr wrap="square" rtlCol="0">
            <a:spAutoFit/>
          </a:bodyPr>
          <a:lstStyle/>
          <a:p>
            <a:r>
              <a:rPr lang="en-US" dirty="0">
                <a:solidFill>
                  <a:schemeClr val="bg1"/>
                </a:solidFill>
              </a:rPr>
              <a:t>To determine whether the object is moving – “UP”, “DOWN”,</a:t>
            </a:r>
            <a:br>
              <a:rPr lang="en-US" dirty="0">
                <a:solidFill>
                  <a:schemeClr val="bg1"/>
                </a:solidFill>
              </a:rPr>
            </a:br>
            <a:r>
              <a:rPr lang="en-US" dirty="0">
                <a:solidFill>
                  <a:schemeClr val="bg1"/>
                </a:solidFill>
              </a:rPr>
              <a:t>“ LEFT” or “RIGHT”, we </a:t>
            </a:r>
            <a:r>
              <a:rPr lang="en-US" dirty="0">
                <a:solidFill>
                  <a:srgbClr val="FF0000"/>
                </a:solidFill>
              </a:rPr>
              <a:t>extract the x and y co-ordinates of </a:t>
            </a:r>
            <a:r>
              <a:rPr lang="en-US" dirty="0">
                <a:solidFill>
                  <a:schemeClr val="bg1"/>
                </a:solidFill>
              </a:rPr>
              <a:t>the two positions of the object and compare them to link its movement to the keyboard activity.</a:t>
            </a:r>
          </a:p>
        </p:txBody>
      </p:sp>
      <p:pic>
        <p:nvPicPr>
          <p:cNvPr id="20" name="Shape 68" descr="nyu.png"/>
          <p:cNvPicPr preferRelativeResize="0"/>
          <p:nvPr/>
        </p:nvPicPr>
        <p:blipFill>
          <a:blip r:embed="rId3">
            <a:alphaModFix/>
          </a:blip>
          <a:stretch>
            <a:fillRect/>
          </a:stretch>
        </p:blipFill>
        <p:spPr>
          <a:xfrm>
            <a:off x="6521450" y="4676421"/>
            <a:ext cx="2622550" cy="467080"/>
          </a:xfrm>
          <a:prstGeom prst="rect">
            <a:avLst/>
          </a:prstGeom>
          <a:noFill/>
          <a:ln>
            <a:noFill/>
          </a:ln>
        </p:spPr>
      </p:pic>
    </p:spTree>
    <p:extLst>
      <p:ext uri="{BB962C8B-B14F-4D97-AF65-F5344CB8AC3E}">
        <p14:creationId xmlns:p14="http://schemas.microsoft.com/office/powerpoint/2010/main" val="204871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animEffect transition="in" filter="fade">
                                      <p:cBhvr>
                                        <p:cTn id="7" dur="1000"/>
                                        <p:tgtEl>
                                          <p:spTgt spid="162">
                                            <p:txEl>
                                              <p:pRg st="0" end="0"/>
                                            </p:txEl>
                                          </p:spTgt>
                                        </p:tgtEl>
                                      </p:cBhvr>
                                    </p:animEffect>
                                    <p:anim calcmode="lin" valueType="num">
                                      <p:cBhvr>
                                        <p:cTn id="8" dur="1000" fill="hold"/>
                                        <p:tgtEl>
                                          <p:spTgt spid="16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3">
                                            <p:txEl>
                                              <p:pRg st="0" end="0"/>
                                            </p:txEl>
                                          </p:spTgt>
                                        </p:tgtEl>
                                        <p:attrNameLst>
                                          <p:attrName>style.visibility</p:attrName>
                                        </p:attrNameLst>
                                      </p:cBhvr>
                                      <p:to>
                                        <p:strVal val="visible"/>
                                      </p:to>
                                    </p:set>
                                    <p:animEffect transition="in" filter="fade">
                                      <p:cBhvr>
                                        <p:cTn id="14" dur="1000"/>
                                        <p:tgtEl>
                                          <p:spTgt spid="163">
                                            <p:txEl>
                                              <p:pRg st="0" end="0"/>
                                            </p:txEl>
                                          </p:spTgt>
                                        </p:tgtEl>
                                      </p:cBhvr>
                                    </p:animEffect>
                                    <p:anim calcmode="lin" valueType="num">
                                      <p:cBhvr>
                                        <p:cTn id="15" dur="1000" fill="hold"/>
                                        <p:tgtEl>
                                          <p:spTgt spid="16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7">
                                            <p:txEl>
                                              <p:pRg st="0" end="0"/>
                                            </p:txEl>
                                          </p:spTgt>
                                        </p:tgtEl>
                                        <p:attrNameLst>
                                          <p:attrName>style.visibility</p:attrName>
                                        </p:attrNameLst>
                                      </p:cBhvr>
                                      <p:to>
                                        <p:strVal val="visible"/>
                                      </p:to>
                                    </p:set>
                                    <p:animEffect transition="in" filter="fade">
                                      <p:cBhvr>
                                        <p:cTn id="21" dur="1000"/>
                                        <p:tgtEl>
                                          <p:spTgt spid="167">
                                            <p:txEl>
                                              <p:pRg st="0" end="0"/>
                                            </p:txEl>
                                          </p:spTgt>
                                        </p:tgtEl>
                                      </p:cBhvr>
                                    </p:animEffect>
                                    <p:anim calcmode="lin" valueType="num">
                                      <p:cBhvr>
                                        <p:cTn id="22" dur="1000" fill="hold"/>
                                        <p:tgtEl>
                                          <p:spTgt spid="167">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6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fade">
                                      <p:cBhvr>
                                        <p:cTn id="28" dur="1000"/>
                                        <p:tgtEl>
                                          <p:spTgt spid="3">
                                            <p:txEl>
                                              <p:pRg st="0" end="0"/>
                                            </p:txEl>
                                          </p:spTgt>
                                        </p:tgtEl>
                                      </p:cBhvr>
                                    </p:animEffect>
                                    <p:anim calcmode="lin" valueType="num">
                                      <p:cBhvr>
                                        <p:cTn id="2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72">
                                            <p:txEl>
                                              <p:pRg st="0" end="0"/>
                                            </p:txEl>
                                          </p:spTgt>
                                        </p:tgtEl>
                                        <p:attrNameLst>
                                          <p:attrName>style.visibility</p:attrName>
                                        </p:attrNameLst>
                                      </p:cBhvr>
                                      <p:to>
                                        <p:strVal val="visible"/>
                                      </p:to>
                                    </p:set>
                                    <p:animEffect transition="in" filter="fade">
                                      <p:cBhvr>
                                        <p:cTn id="35" dur="1000"/>
                                        <p:tgtEl>
                                          <p:spTgt spid="172">
                                            <p:txEl>
                                              <p:pRg st="0" end="0"/>
                                            </p:txEl>
                                          </p:spTgt>
                                        </p:tgtEl>
                                      </p:cBhvr>
                                    </p:animEffect>
                                    <p:anim calcmode="lin" valueType="num">
                                      <p:cBhvr>
                                        <p:cTn id="36" dur="1000" fill="hold"/>
                                        <p:tgtEl>
                                          <p:spTgt spid="172">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17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73">
                                            <p:txEl>
                                              <p:pRg st="0" end="0"/>
                                            </p:txEl>
                                          </p:spTgt>
                                        </p:tgtEl>
                                        <p:attrNameLst>
                                          <p:attrName>style.visibility</p:attrName>
                                        </p:attrNameLst>
                                      </p:cBhvr>
                                      <p:to>
                                        <p:strVal val="visible"/>
                                      </p:to>
                                    </p:set>
                                    <p:animEffect transition="in" filter="fade">
                                      <p:cBhvr>
                                        <p:cTn id="42" dur="1000"/>
                                        <p:tgtEl>
                                          <p:spTgt spid="173">
                                            <p:txEl>
                                              <p:pRg st="0" end="0"/>
                                            </p:txEl>
                                          </p:spTgt>
                                        </p:tgtEl>
                                      </p:cBhvr>
                                    </p:animEffect>
                                    <p:anim calcmode="lin" valueType="num">
                                      <p:cBhvr>
                                        <p:cTn id="43" dur="1000" fill="hold"/>
                                        <p:tgtEl>
                                          <p:spTgt spid="173">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17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14375" y="-580755"/>
            <a:ext cx="4394200" cy="1961850"/>
          </a:xfrm>
          <a:prstGeom prst="rect">
            <a:avLst/>
          </a:prstGeom>
        </p:spPr>
        <p:txBody>
          <a:bodyPr lIns="91425" tIns="91425" rIns="91425" bIns="91425" anchor="ctr" anchorCtr="0">
            <a:noAutofit/>
          </a:bodyPr>
          <a:lstStyle/>
          <a:p>
            <a:pPr lvl="0">
              <a:spcBef>
                <a:spcPts val="0"/>
              </a:spcBef>
              <a:buNone/>
            </a:pPr>
            <a:r>
              <a:rPr lang="en-US" sz="1400" dirty="0">
                <a:solidFill>
                  <a:schemeClr val="bg2"/>
                </a:solidFill>
              </a:rPr>
              <a:t>Output of the initial program which tracks motion of multiple points in frame.</a:t>
            </a:r>
            <a:endParaRPr lang="en" sz="1400" dirty="0">
              <a:solidFill>
                <a:schemeClr val="bg2"/>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673219285"/>
              </p:ext>
            </p:extLst>
          </p:nvPr>
        </p:nvGraphicFramePr>
        <p:xfrm>
          <a:off x="508000" y="730250"/>
          <a:ext cx="3810000" cy="4254500"/>
        </p:xfrm>
        <a:graphic>
          <a:graphicData uri="http://schemas.openxmlformats.org/drawingml/2006/table">
            <a:tbl>
              <a:tblPr firstRow="1" bandRow="1">
                <a:tableStyleId>{20DBB8C2-198C-41C1-A856-AFAAAF19CD7B}</a:tableStyleId>
              </a:tblPr>
              <a:tblGrid>
                <a:gridCol w="3810000">
                  <a:extLst>
                    <a:ext uri="{9D8B030D-6E8A-4147-A177-3AD203B41FA5}">
                      <a16:colId xmlns:a16="http://schemas.microsoft.com/office/drawing/2014/main" val="4275606232"/>
                    </a:ext>
                  </a:extLst>
                </a:gridCol>
              </a:tblGrid>
              <a:tr h="2012950">
                <a:tc>
                  <a:txBody>
                    <a:bodyPr/>
                    <a:lstStyle/>
                    <a:p>
                      <a:endParaRPr lang="en-US" dirty="0"/>
                    </a:p>
                    <a:p>
                      <a:endParaRPr lang="en-US" dirty="0"/>
                    </a:p>
                    <a:p>
                      <a:endParaRPr lang="en-US" dirty="0"/>
                    </a:p>
                  </a:txBody>
                  <a:tcPr/>
                </a:tc>
                <a:extLst>
                  <a:ext uri="{0D108BD9-81ED-4DB2-BD59-A6C34878D82A}">
                    <a16:rowId xmlns:a16="http://schemas.microsoft.com/office/drawing/2014/main" val="4461933"/>
                  </a:ext>
                </a:extLst>
              </a:tr>
              <a:tr h="2241550">
                <a:tc>
                  <a:txBody>
                    <a:bodyPr/>
                    <a:lstStyle/>
                    <a:p>
                      <a:endParaRPr lang="en-US" dirty="0"/>
                    </a:p>
                  </a:txBody>
                  <a:tcPr/>
                </a:tc>
                <a:extLst>
                  <a:ext uri="{0D108BD9-81ED-4DB2-BD59-A6C34878D82A}">
                    <a16:rowId xmlns:a16="http://schemas.microsoft.com/office/drawing/2014/main" val="692163961"/>
                  </a:ext>
                </a:extLst>
              </a:tr>
            </a:tbl>
          </a:graphicData>
        </a:graphic>
      </p:graphicFrame>
      <p:pic>
        <p:nvPicPr>
          <p:cNvPr id="5" name="Picture 4"/>
          <p:cNvPicPr>
            <a:picLocks noChangeAspect="1"/>
          </p:cNvPicPr>
          <p:nvPr/>
        </p:nvPicPr>
        <p:blipFill>
          <a:blip r:embed="rId3"/>
          <a:stretch>
            <a:fillRect/>
          </a:stretch>
        </p:blipFill>
        <p:spPr>
          <a:xfrm>
            <a:off x="752650" y="763381"/>
            <a:ext cx="3320700" cy="1928719"/>
          </a:xfrm>
          <a:prstGeom prst="rect">
            <a:avLst/>
          </a:prstGeom>
        </p:spPr>
      </p:pic>
      <p:pic>
        <p:nvPicPr>
          <p:cNvPr id="8" name="Picture 7"/>
          <p:cNvPicPr>
            <a:picLocks noChangeAspect="1"/>
          </p:cNvPicPr>
          <p:nvPr/>
        </p:nvPicPr>
        <p:blipFill>
          <a:blip r:embed="rId4"/>
          <a:stretch>
            <a:fillRect/>
          </a:stretch>
        </p:blipFill>
        <p:spPr>
          <a:xfrm>
            <a:off x="752650" y="2813754"/>
            <a:ext cx="3396198" cy="1999546"/>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1389080077"/>
              </p:ext>
            </p:extLst>
          </p:nvPr>
        </p:nvGraphicFramePr>
        <p:xfrm>
          <a:off x="5149850" y="661780"/>
          <a:ext cx="3644900" cy="4183270"/>
        </p:xfrm>
        <a:graphic>
          <a:graphicData uri="http://schemas.openxmlformats.org/drawingml/2006/table">
            <a:tbl>
              <a:tblPr firstRow="1" bandRow="1">
                <a:tableStyleId>{20DBB8C2-198C-41C1-A856-AFAAAF19CD7B}</a:tableStyleId>
              </a:tblPr>
              <a:tblGrid>
                <a:gridCol w="3644900">
                  <a:extLst>
                    <a:ext uri="{9D8B030D-6E8A-4147-A177-3AD203B41FA5}">
                      <a16:colId xmlns:a16="http://schemas.microsoft.com/office/drawing/2014/main" val="122677177"/>
                    </a:ext>
                  </a:extLst>
                </a:gridCol>
              </a:tblGrid>
              <a:tr h="1913835">
                <a:tc>
                  <a:txBody>
                    <a:bodyPr/>
                    <a:lstStyle/>
                    <a:p>
                      <a:endParaRPr lang="en-US" dirty="0"/>
                    </a:p>
                  </a:txBody>
                  <a:tcPr/>
                </a:tc>
                <a:extLst>
                  <a:ext uri="{0D108BD9-81ED-4DB2-BD59-A6C34878D82A}">
                    <a16:rowId xmlns:a16="http://schemas.microsoft.com/office/drawing/2014/main" val="4233319883"/>
                  </a:ext>
                </a:extLst>
              </a:tr>
              <a:tr h="2269435">
                <a:tc>
                  <a:txBody>
                    <a:bodyPr/>
                    <a:lstStyle/>
                    <a:p>
                      <a:endParaRPr lang="en-US" dirty="0"/>
                    </a:p>
                  </a:txBody>
                  <a:tcPr/>
                </a:tc>
                <a:extLst>
                  <a:ext uri="{0D108BD9-81ED-4DB2-BD59-A6C34878D82A}">
                    <a16:rowId xmlns:a16="http://schemas.microsoft.com/office/drawing/2014/main" val="1783916135"/>
                  </a:ext>
                </a:extLst>
              </a:tr>
            </a:tbl>
          </a:graphicData>
        </a:graphic>
      </p:graphicFrame>
      <p:pic>
        <p:nvPicPr>
          <p:cNvPr id="16" name="Picture 15"/>
          <p:cNvPicPr>
            <a:picLocks noChangeAspect="1"/>
          </p:cNvPicPr>
          <p:nvPr/>
        </p:nvPicPr>
        <p:blipFill>
          <a:blip r:embed="rId5"/>
          <a:stretch>
            <a:fillRect/>
          </a:stretch>
        </p:blipFill>
        <p:spPr>
          <a:xfrm>
            <a:off x="5797550" y="730250"/>
            <a:ext cx="2019300" cy="1794966"/>
          </a:xfrm>
          <a:prstGeom prst="rect">
            <a:avLst/>
          </a:prstGeom>
        </p:spPr>
      </p:pic>
      <p:pic>
        <p:nvPicPr>
          <p:cNvPr id="23" name="Picture 22"/>
          <p:cNvPicPr>
            <a:picLocks noChangeAspect="1"/>
          </p:cNvPicPr>
          <p:nvPr/>
        </p:nvPicPr>
        <p:blipFill>
          <a:blip r:embed="rId6"/>
          <a:stretch>
            <a:fillRect/>
          </a:stretch>
        </p:blipFill>
        <p:spPr>
          <a:xfrm>
            <a:off x="5924551" y="2692100"/>
            <a:ext cx="1892299" cy="2025950"/>
          </a:xfrm>
          <a:prstGeom prst="rect">
            <a:avLst/>
          </a:prstGeom>
        </p:spPr>
      </p:pic>
      <p:sp>
        <p:nvSpPr>
          <p:cNvPr id="24" name="TextBox 23"/>
          <p:cNvSpPr txBox="1"/>
          <p:nvPr/>
        </p:nvSpPr>
        <p:spPr>
          <a:xfrm>
            <a:off x="4824500" y="138560"/>
            <a:ext cx="4092400" cy="523220"/>
          </a:xfrm>
          <a:prstGeom prst="rect">
            <a:avLst/>
          </a:prstGeom>
          <a:noFill/>
        </p:spPr>
        <p:txBody>
          <a:bodyPr wrap="square" rtlCol="0">
            <a:spAutoFit/>
          </a:bodyPr>
          <a:lstStyle/>
          <a:p>
            <a:pPr algn="ctr"/>
            <a:r>
              <a:rPr lang="en-US" b="1" dirty="0">
                <a:solidFill>
                  <a:schemeClr val="bg1"/>
                </a:solidFill>
              </a:rPr>
              <a:t>Output of the program after thresholding based on color and velocity.</a:t>
            </a:r>
          </a:p>
        </p:txBody>
      </p:sp>
      <p:pic>
        <p:nvPicPr>
          <p:cNvPr id="27" name="Shape 68" descr="nyu.png"/>
          <p:cNvPicPr preferRelativeResize="0"/>
          <p:nvPr/>
        </p:nvPicPr>
        <p:blipFill>
          <a:blip r:embed="rId7">
            <a:alphaModFix/>
          </a:blip>
          <a:stretch>
            <a:fillRect/>
          </a:stretch>
        </p:blipFill>
        <p:spPr>
          <a:xfrm>
            <a:off x="6725650" y="4718050"/>
            <a:ext cx="2418350" cy="436123"/>
          </a:xfrm>
          <a:prstGeom prst="rect">
            <a:avLst/>
          </a:prstGeom>
          <a:noFill/>
          <a:ln>
            <a:noFill/>
          </a:ln>
        </p:spPr>
      </p:pic>
    </p:spTree>
  </p:cSld>
  <p:clrMapOvr>
    <a:masterClrMapping/>
  </p:clrMapOvr>
  <p:transition spd="slow">
    <p:wheel spokes="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hatsApp Video 2017-05-02 at 7.01.18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26820" y="861563"/>
            <a:ext cx="7048500" cy="3989717"/>
          </a:xfrm>
          <a:prstGeom prst="rect">
            <a:avLst/>
          </a:prstGeom>
        </p:spPr>
      </p:pic>
      <p:sp>
        <p:nvSpPr>
          <p:cNvPr id="4" name="TextBox 3"/>
          <p:cNvSpPr txBox="1"/>
          <p:nvPr/>
        </p:nvSpPr>
        <p:spPr>
          <a:xfrm>
            <a:off x="1226820" y="274320"/>
            <a:ext cx="6347460" cy="400110"/>
          </a:xfrm>
          <a:prstGeom prst="rect">
            <a:avLst/>
          </a:prstGeom>
          <a:noFill/>
        </p:spPr>
        <p:txBody>
          <a:bodyPr wrap="square" rtlCol="0">
            <a:spAutoFit/>
          </a:bodyPr>
          <a:lstStyle/>
          <a:p>
            <a:pPr algn="ctr"/>
            <a:r>
              <a:rPr lang="en-US" sz="2000" b="1" dirty="0"/>
              <a:t>Applying the Lucas </a:t>
            </a:r>
            <a:r>
              <a:rPr lang="en-US" sz="2000" b="1" dirty="0" err="1"/>
              <a:t>Kanade</a:t>
            </a:r>
            <a:r>
              <a:rPr lang="en-US" sz="2000" b="1" dirty="0"/>
              <a:t> Algorithm on a video. </a:t>
            </a:r>
          </a:p>
        </p:txBody>
      </p:sp>
    </p:spTree>
    <p:extLst>
      <p:ext uri="{BB962C8B-B14F-4D97-AF65-F5344CB8AC3E}">
        <p14:creationId xmlns:p14="http://schemas.microsoft.com/office/powerpoint/2010/main" val="674927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311699" y="76725"/>
            <a:ext cx="8520600" cy="623400"/>
          </a:xfrm>
          <a:prstGeom prst="rect">
            <a:avLst/>
          </a:prstGeom>
        </p:spPr>
        <p:txBody>
          <a:bodyPr lIns="91425" tIns="91425" rIns="91425" bIns="91425" anchor="t" anchorCtr="0">
            <a:noAutofit/>
          </a:bodyPr>
          <a:lstStyle/>
          <a:p>
            <a:pPr lvl="0" algn="ctr">
              <a:spcBef>
                <a:spcPts val="0"/>
              </a:spcBef>
              <a:buNone/>
            </a:pPr>
            <a:r>
              <a:rPr lang="en-US" sz="2400" dirty="0">
                <a:latin typeface="Cambria" panose="02040503050406030204" pitchFamily="18" charset="0"/>
              </a:rPr>
              <a:t>Video showing the output of the final program.</a:t>
            </a:r>
            <a:endParaRPr lang="en" sz="2400" dirty="0">
              <a:latin typeface="Cambria" panose="02040503050406030204" pitchFamily="18" charset="0"/>
            </a:endParaRPr>
          </a:p>
        </p:txBody>
      </p:sp>
      <p:pic>
        <p:nvPicPr>
          <p:cNvPr id="6" name="Shape 68" descr="nyu.png"/>
          <p:cNvPicPr preferRelativeResize="0"/>
          <p:nvPr/>
        </p:nvPicPr>
        <p:blipFill>
          <a:blip r:embed="rId5">
            <a:alphaModFix/>
          </a:blip>
          <a:stretch>
            <a:fillRect/>
          </a:stretch>
        </p:blipFill>
        <p:spPr>
          <a:xfrm>
            <a:off x="6598920" y="4602480"/>
            <a:ext cx="2545080" cy="571500"/>
          </a:xfrm>
          <a:prstGeom prst="rect">
            <a:avLst/>
          </a:prstGeom>
          <a:noFill/>
          <a:ln>
            <a:noFill/>
          </a:ln>
        </p:spPr>
      </p:pic>
      <p:pic>
        <p:nvPicPr>
          <p:cNvPr id="3" name="WhatsApp Video 2017-05-02 at 12.17.02 PM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47800" y="548424"/>
            <a:ext cx="6388100" cy="3615906"/>
          </a:xfrm>
          <a:prstGeom prst="rect">
            <a:avLst/>
          </a:prstGeom>
        </p:spPr>
      </p:pic>
    </p:spTree>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668</TotalTime>
  <Words>840</Words>
  <Application>Microsoft Office PowerPoint</Application>
  <PresentationFormat>On-screen Show (16:9)</PresentationFormat>
  <Paragraphs>100</Paragraphs>
  <Slides>15</Slides>
  <Notes>10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Cambria</vt:lpstr>
      <vt:lpstr>Wingdings</vt:lpstr>
      <vt:lpstr>Arial</vt:lpstr>
      <vt:lpstr>Source Sans Pro</vt:lpstr>
      <vt:lpstr>Georgia</vt:lpstr>
      <vt:lpstr>Raleway</vt:lpstr>
      <vt:lpstr>plum</vt:lpstr>
      <vt:lpstr>NAVIGATE   A  GAME   USING   MOTION   DETECTION    THROUGH  OPTICAL   FLOW  ALGORITHM</vt:lpstr>
      <vt:lpstr>WHAT IS OPTICAL FLOW?</vt:lpstr>
      <vt:lpstr>TOOLS USED FOR THE PROJECT</vt:lpstr>
      <vt:lpstr>Project Formulation</vt:lpstr>
      <vt:lpstr>Project Formulation</vt:lpstr>
      <vt:lpstr>Project Formulation</vt:lpstr>
      <vt:lpstr>Output of the initial program which tracks motion of multiple points in frame.</vt:lpstr>
      <vt:lpstr>PowerPoint Presentation</vt:lpstr>
      <vt:lpstr>Video showing the output of the final program.</vt:lpstr>
      <vt:lpstr>PowerPoint Presentation</vt:lpstr>
      <vt:lpstr>PowerPoint Presentation</vt:lpstr>
      <vt:lpstr> Comparison between the initial stage of the project and the final stage of the project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Navigate    a  game   using   motion   detection    through  Optical   Flow  Algorithm</dc:title>
  <dc:creator>TITASH MANDAL</dc:creator>
  <cp:lastModifiedBy>TITASH MANDAL</cp:lastModifiedBy>
  <cp:revision>77</cp:revision>
  <dcterms:modified xsi:type="dcterms:W3CDTF">2017-05-02T23:09:14Z</dcterms:modified>
</cp:coreProperties>
</file>